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652" r:id="rId6"/>
    <p:sldId id="632" r:id="rId7"/>
    <p:sldId id="635" r:id="rId8"/>
    <p:sldId id="257" r:id="rId9"/>
    <p:sldId id="258" r:id="rId10"/>
    <p:sldId id="636" r:id="rId11"/>
    <p:sldId id="280" r:id="rId12"/>
    <p:sldId id="533" r:id="rId13"/>
    <p:sldId id="283" r:id="rId14"/>
    <p:sldId id="343" r:id="rId15"/>
    <p:sldId id="637" r:id="rId16"/>
    <p:sldId id="432" r:id="rId17"/>
    <p:sldId id="435" r:id="rId18"/>
    <p:sldId id="349" r:id="rId19"/>
    <p:sldId id="318" r:id="rId20"/>
    <p:sldId id="380" r:id="rId21"/>
    <p:sldId id="640" r:id="rId22"/>
    <p:sldId id="631" r:id="rId23"/>
    <p:sldId id="259" r:id="rId24"/>
    <p:sldId id="260" r:id="rId25"/>
    <p:sldId id="646" r:id="rId26"/>
    <p:sldId id="645" r:id="rId27"/>
    <p:sldId id="642" r:id="rId28"/>
    <p:sldId id="263" r:id="rId29"/>
    <p:sldId id="265" r:id="rId30"/>
    <p:sldId id="650" r:id="rId31"/>
    <p:sldId id="649" r:id="rId32"/>
    <p:sldId id="651" r:id="rId33"/>
    <p:sldId id="653" r:id="rId34"/>
    <p:sldId id="648" r:id="rId35"/>
    <p:sldId id="647" r:id="rId36"/>
    <p:sldId id="638" r:id="rId37"/>
    <p:sldId id="269" r:id="rId38"/>
    <p:sldId id="266" r:id="rId39"/>
    <p:sldId id="616" r:id="rId40"/>
    <p:sldId id="270" r:id="rId41"/>
    <p:sldId id="617" r:id="rId42"/>
    <p:sldId id="276" r:id="rId43"/>
    <p:sldId id="621" r:id="rId44"/>
    <p:sldId id="612" r:id="rId45"/>
    <p:sldId id="272" r:id="rId46"/>
    <p:sldId id="618" r:id="rId47"/>
    <p:sldId id="271" r:id="rId48"/>
    <p:sldId id="267" r:id="rId49"/>
    <p:sldId id="278" r:id="rId50"/>
    <p:sldId id="273" r:id="rId51"/>
    <p:sldId id="634" r:id="rId52"/>
    <p:sldId id="633" r:id="rId53"/>
    <p:sldId id="623" r:id="rId54"/>
    <p:sldId id="624" r:id="rId55"/>
    <p:sldId id="626" r:id="rId56"/>
    <p:sldId id="628" r:id="rId57"/>
    <p:sldId id="627" r:id="rId58"/>
    <p:sldId id="630" r:id="rId59"/>
    <p:sldId id="629" r:id="rId60"/>
    <p:sldId id="625" r:id="rId61"/>
    <p:sldId id="377" r:id="rId62"/>
    <p:sldId id="619" r:id="rId6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79" autoAdjust="0"/>
    <p:restoredTop sz="91366" autoAdjust="0"/>
  </p:normalViewPr>
  <p:slideViewPr>
    <p:cSldViewPr snapToGrid="0">
      <p:cViewPr varScale="1">
        <p:scale>
          <a:sx n="76" d="100"/>
          <a:sy n="76" d="100"/>
        </p:scale>
        <p:origin x="58" y="62"/>
      </p:cViewPr>
      <p:guideLst/>
    </p:cSldViewPr>
  </p:slideViewPr>
  <p:outlineViewPr>
    <p:cViewPr>
      <p:scale>
        <a:sx n="33" d="100"/>
        <a:sy n="33" d="100"/>
      </p:scale>
      <p:origin x="0" y="-5438"/>
    </p:cViewPr>
  </p:outlineViewPr>
  <p:notesTextViewPr>
    <p:cViewPr>
      <p:scale>
        <a:sx n="75" d="100"/>
        <a:sy n="75" d="100"/>
      </p:scale>
      <p:origin x="0" y="0"/>
    </p:cViewPr>
  </p:notesTextViewPr>
  <p:sorterViewPr>
    <p:cViewPr>
      <p:scale>
        <a:sx n="100" d="100"/>
        <a:sy n="100" d="100"/>
      </p:scale>
      <p:origin x="0" y="-103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6D549-F9BA-43DB-92DB-1138A8FABDD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03B513C1-57D0-466D-8D96-BAF33F2371A0}">
      <dgm:prSet phldrT="[Tekst]"/>
      <dgm:spPr/>
      <dgm:t>
        <a:bodyPr/>
        <a:lstStyle/>
        <a:p>
          <a:r>
            <a:rPr lang="nl-NL" dirty="0"/>
            <a:t>“Will </a:t>
          </a:r>
          <a:r>
            <a:rPr lang="nl-NL" dirty="0" err="1"/>
            <a:t>you</a:t>
          </a:r>
          <a:r>
            <a:rPr lang="nl-NL" dirty="0"/>
            <a:t> help me </a:t>
          </a:r>
          <a:r>
            <a:rPr lang="nl-NL" dirty="0" err="1"/>
            <a:t>read</a:t>
          </a:r>
          <a:r>
            <a:rPr lang="nl-NL" dirty="0"/>
            <a:t> a </a:t>
          </a:r>
          <a:r>
            <a:rPr lang="nl-NL" dirty="0" err="1"/>
            <a:t>little</a:t>
          </a:r>
          <a:r>
            <a:rPr lang="nl-NL" dirty="0"/>
            <a:t> </a:t>
          </a:r>
          <a:r>
            <a:rPr lang="nl-NL" dirty="0" err="1"/>
            <a:t>better</a:t>
          </a:r>
          <a:r>
            <a:rPr lang="nl-NL" dirty="0"/>
            <a:t>?”</a:t>
          </a:r>
          <a:endParaRPr lang="en-GB" dirty="0"/>
        </a:p>
      </dgm:t>
    </dgm:pt>
    <dgm:pt modelId="{073EDA94-AF5A-43A2-AF71-BBCCB60359CD}" type="parTrans" cxnId="{FEB9EF42-2DB9-450C-989D-9C52E80C2098}">
      <dgm:prSet/>
      <dgm:spPr/>
      <dgm:t>
        <a:bodyPr/>
        <a:lstStyle/>
        <a:p>
          <a:endParaRPr lang="en-GB"/>
        </a:p>
      </dgm:t>
    </dgm:pt>
    <dgm:pt modelId="{ACE60E97-1CF8-4DB9-9962-163F82084C01}" type="sibTrans" cxnId="{FEB9EF42-2DB9-450C-989D-9C52E80C2098}">
      <dgm:prSet/>
      <dgm:spPr/>
      <dgm:t>
        <a:bodyPr/>
        <a:lstStyle/>
        <a:p>
          <a:endParaRPr lang="en-GB"/>
        </a:p>
      </dgm:t>
    </dgm:pt>
    <dgm:pt modelId="{40273A6C-D360-4110-AEBE-12D36502657C}" type="pres">
      <dgm:prSet presAssocID="{9346D549-F9BA-43DB-92DB-1138A8FABDDA}" presName="linear" presStyleCnt="0">
        <dgm:presLayoutVars>
          <dgm:animLvl val="lvl"/>
          <dgm:resizeHandles val="exact"/>
        </dgm:presLayoutVars>
      </dgm:prSet>
      <dgm:spPr/>
    </dgm:pt>
    <dgm:pt modelId="{9B6289AA-17B8-4031-B99C-2F7C03B5148A}" type="pres">
      <dgm:prSet presAssocID="{03B513C1-57D0-466D-8D96-BAF33F2371A0}" presName="parentText" presStyleLbl="node1" presStyleIdx="0" presStyleCnt="1" custScaleY="56430" custLinFactNeighborX="38268" custLinFactNeighborY="-59739">
        <dgm:presLayoutVars>
          <dgm:chMax val="0"/>
          <dgm:bulletEnabled val="1"/>
        </dgm:presLayoutVars>
      </dgm:prSet>
      <dgm:spPr/>
    </dgm:pt>
  </dgm:ptLst>
  <dgm:cxnLst>
    <dgm:cxn modelId="{FEB9EF42-2DB9-450C-989D-9C52E80C2098}" srcId="{9346D549-F9BA-43DB-92DB-1138A8FABDDA}" destId="{03B513C1-57D0-466D-8D96-BAF33F2371A0}" srcOrd="0" destOrd="0" parTransId="{073EDA94-AF5A-43A2-AF71-BBCCB60359CD}" sibTransId="{ACE60E97-1CF8-4DB9-9962-163F82084C01}"/>
    <dgm:cxn modelId="{DC89D28F-E995-4DF5-ADE2-F00044295B19}" type="presOf" srcId="{03B513C1-57D0-466D-8D96-BAF33F2371A0}" destId="{9B6289AA-17B8-4031-B99C-2F7C03B5148A}" srcOrd="0" destOrd="0" presId="urn:microsoft.com/office/officeart/2005/8/layout/vList2"/>
    <dgm:cxn modelId="{A15B55C2-A006-4565-AEDA-A0E2295459BD}" type="presOf" srcId="{9346D549-F9BA-43DB-92DB-1138A8FABDDA}" destId="{40273A6C-D360-4110-AEBE-12D36502657C}" srcOrd="0" destOrd="0" presId="urn:microsoft.com/office/officeart/2005/8/layout/vList2"/>
    <dgm:cxn modelId="{7E5719A6-5079-4695-917D-1FEEA930514E}" type="presParOf" srcId="{40273A6C-D360-4110-AEBE-12D36502657C}" destId="{9B6289AA-17B8-4031-B99C-2F7C03B5148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B08005-F0DA-4E83-B510-F46BAD9A01E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AC4E0BF-74B3-4AAD-8F8F-E634C0538F0B}">
      <dgm:prSet/>
      <dgm:spPr/>
      <dgm:t>
        <a:bodyPr/>
        <a:lstStyle/>
        <a:p>
          <a:r>
            <a:rPr lang="nl-NL"/>
            <a:t>Functional neurology – an introduction</a:t>
          </a:r>
          <a:endParaRPr lang="en-US"/>
        </a:p>
      </dgm:t>
    </dgm:pt>
    <dgm:pt modelId="{207F48F5-6D71-4A6F-B849-F6E2E13E2CC9}" type="parTrans" cxnId="{94785E3B-5A3D-4508-9E4F-D8CAB35B175D}">
      <dgm:prSet/>
      <dgm:spPr/>
      <dgm:t>
        <a:bodyPr/>
        <a:lstStyle/>
        <a:p>
          <a:endParaRPr lang="en-US"/>
        </a:p>
      </dgm:t>
    </dgm:pt>
    <dgm:pt modelId="{12BA1F20-382D-451C-B524-E6AABA6736E4}" type="sibTrans" cxnId="{94785E3B-5A3D-4508-9E4F-D8CAB35B175D}">
      <dgm:prSet/>
      <dgm:spPr/>
      <dgm:t>
        <a:bodyPr/>
        <a:lstStyle/>
        <a:p>
          <a:endParaRPr lang="en-US"/>
        </a:p>
      </dgm:t>
    </dgm:pt>
    <dgm:pt modelId="{0CB93F20-BD41-42D6-9F42-2DC49C7D1B6D}">
      <dgm:prSet/>
      <dgm:spPr/>
      <dgm:t>
        <a:bodyPr/>
        <a:lstStyle/>
        <a:p>
          <a:r>
            <a:rPr lang="nl-NL"/>
            <a:t>Basics of the vestibular system</a:t>
          </a:r>
          <a:endParaRPr lang="en-US"/>
        </a:p>
      </dgm:t>
    </dgm:pt>
    <dgm:pt modelId="{FBBBF256-FE5C-4181-9E54-A8B38B53F27B}" type="parTrans" cxnId="{163D7729-FAB9-4A0A-8906-59447D388EEC}">
      <dgm:prSet/>
      <dgm:spPr/>
      <dgm:t>
        <a:bodyPr/>
        <a:lstStyle/>
        <a:p>
          <a:endParaRPr lang="en-US"/>
        </a:p>
      </dgm:t>
    </dgm:pt>
    <dgm:pt modelId="{DEC5A0F9-4044-49D2-91A4-93C91F4CB243}" type="sibTrans" cxnId="{163D7729-FAB9-4A0A-8906-59447D388EEC}">
      <dgm:prSet/>
      <dgm:spPr/>
      <dgm:t>
        <a:bodyPr/>
        <a:lstStyle/>
        <a:p>
          <a:endParaRPr lang="en-US"/>
        </a:p>
      </dgm:t>
    </dgm:pt>
    <dgm:pt modelId="{DC3198D4-825F-414B-A246-B7B0AD61DE5B}">
      <dgm:prSet/>
      <dgm:spPr/>
      <dgm:t>
        <a:bodyPr/>
        <a:lstStyle/>
        <a:p>
          <a:r>
            <a:rPr lang="nl-NL"/>
            <a:t>Vestibular system: beyond balance</a:t>
          </a:r>
          <a:endParaRPr lang="en-US"/>
        </a:p>
      </dgm:t>
    </dgm:pt>
    <dgm:pt modelId="{DDB40097-BCE6-4588-B2DC-75E8F5319ACE}" type="parTrans" cxnId="{566EAA1B-8C2A-4C4D-A9CF-5A8F1F7CCD3B}">
      <dgm:prSet/>
      <dgm:spPr/>
      <dgm:t>
        <a:bodyPr/>
        <a:lstStyle/>
        <a:p>
          <a:endParaRPr lang="en-US"/>
        </a:p>
      </dgm:t>
    </dgm:pt>
    <dgm:pt modelId="{FE354A98-0E4B-48F3-B009-5E278ACDBF08}" type="sibTrans" cxnId="{566EAA1B-8C2A-4C4D-A9CF-5A8F1F7CCD3B}">
      <dgm:prSet/>
      <dgm:spPr/>
      <dgm:t>
        <a:bodyPr/>
        <a:lstStyle/>
        <a:p>
          <a:endParaRPr lang="en-US"/>
        </a:p>
      </dgm:t>
    </dgm:pt>
    <dgm:pt modelId="{64FF2FBA-6C2A-479A-A80E-44EA623DB69C}">
      <dgm:prSet/>
      <dgm:spPr/>
      <dgm:t>
        <a:bodyPr/>
        <a:lstStyle/>
        <a:p>
          <a:r>
            <a:rPr lang="nl-NL" dirty="0"/>
            <a:t>Practical demo</a:t>
          </a:r>
          <a:endParaRPr lang="en-US" dirty="0"/>
        </a:p>
      </dgm:t>
    </dgm:pt>
    <dgm:pt modelId="{83F209E9-4B18-4D7E-9233-26AD670E9912}" type="parTrans" cxnId="{89402F7E-3592-4D5A-A1BC-E817E04CF826}">
      <dgm:prSet/>
      <dgm:spPr/>
      <dgm:t>
        <a:bodyPr/>
        <a:lstStyle/>
        <a:p>
          <a:endParaRPr lang="en-US"/>
        </a:p>
      </dgm:t>
    </dgm:pt>
    <dgm:pt modelId="{F092BC52-0440-446F-A597-049803BF07C8}" type="sibTrans" cxnId="{89402F7E-3592-4D5A-A1BC-E817E04CF826}">
      <dgm:prSet/>
      <dgm:spPr/>
      <dgm:t>
        <a:bodyPr/>
        <a:lstStyle/>
        <a:p>
          <a:endParaRPr lang="en-US"/>
        </a:p>
      </dgm:t>
    </dgm:pt>
    <dgm:pt modelId="{30B78EB0-3F27-4CB2-A8A7-C0D6175496C2}">
      <dgm:prSet/>
      <dgm:spPr/>
      <dgm:t>
        <a:bodyPr/>
        <a:lstStyle/>
        <a:p>
          <a:r>
            <a:rPr lang="nl-NL"/>
            <a:t>Vestibular and oculomotor evaluation</a:t>
          </a:r>
          <a:endParaRPr lang="en-US"/>
        </a:p>
      </dgm:t>
    </dgm:pt>
    <dgm:pt modelId="{81F67789-DC81-4D0A-B07C-29E9B27A09A8}" type="parTrans" cxnId="{EAF962C8-DD56-4D82-863D-4DE6BF4E19FF}">
      <dgm:prSet/>
      <dgm:spPr/>
      <dgm:t>
        <a:bodyPr/>
        <a:lstStyle/>
        <a:p>
          <a:endParaRPr lang="en-US"/>
        </a:p>
      </dgm:t>
    </dgm:pt>
    <dgm:pt modelId="{3860BB1E-427C-4C89-B9BC-1EABE5CEEE82}" type="sibTrans" cxnId="{EAF962C8-DD56-4D82-863D-4DE6BF4E19FF}">
      <dgm:prSet/>
      <dgm:spPr/>
      <dgm:t>
        <a:bodyPr/>
        <a:lstStyle/>
        <a:p>
          <a:endParaRPr lang="en-US"/>
        </a:p>
      </dgm:t>
    </dgm:pt>
    <dgm:pt modelId="{09DCE833-2B2C-4A29-8B0E-2D50D0508CE8}">
      <dgm:prSet/>
      <dgm:spPr/>
      <dgm:t>
        <a:bodyPr/>
        <a:lstStyle/>
        <a:p>
          <a:r>
            <a:rPr lang="nl-NL"/>
            <a:t>Positional testing and repositioning</a:t>
          </a:r>
          <a:endParaRPr lang="en-US"/>
        </a:p>
      </dgm:t>
    </dgm:pt>
    <dgm:pt modelId="{478EB2A1-E661-4785-A4C6-64837E24F0BF}" type="parTrans" cxnId="{1C6BB22C-C587-4453-B2F4-BF38B645C9A7}">
      <dgm:prSet/>
      <dgm:spPr/>
      <dgm:t>
        <a:bodyPr/>
        <a:lstStyle/>
        <a:p>
          <a:endParaRPr lang="en-US"/>
        </a:p>
      </dgm:t>
    </dgm:pt>
    <dgm:pt modelId="{859F0626-4559-4752-B7E7-61C4B65C4D6D}" type="sibTrans" cxnId="{1C6BB22C-C587-4453-B2F4-BF38B645C9A7}">
      <dgm:prSet/>
      <dgm:spPr/>
      <dgm:t>
        <a:bodyPr/>
        <a:lstStyle/>
        <a:p>
          <a:endParaRPr lang="en-US"/>
        </a:p>
      </dgm:t>
    </dgm:pt>
    <dgm:pt modelId="{E25E548A-EB8C-47E5-AC4D-62EF61E8F5C5}">
      <dgm:prSet/>
      <dgm:spPr/>
      <dgm:t>
        <a:bodyPr/>
        <a:lstStyle/>
        <a:p>
          <a:r>
            <a:rPr lang="nl-NL"/>
            <a:t>Vestibular ocular rehabilitation exercises</a:t>
          </a:r>
          <a:endParaRPr lang="en-US"/>
        </a:p>
      </dgm:t>
    </dgm:pt>
    <dgm:pt modelId="{76E0F9AC-89AB-4302-8E11-CDA9E698E6C4}" type="parTrans" cxnId="{A3620132-1C94-4234-A173-291544CBF8AC}">
      <dgm:prSet/>
      <dgm:spPr/>
      <dgm:t>
        <a:bodyPr/>
        <a:lstStyle/>
        <a:p>
          <a:endParaRPr lang="en-US"/>
        </a:p>
      </dgm:t>
    </dgm:pt>
    <dgm:pt modelId="{0B913FDD-47EC-4B43-980E-A308133E0D1B}" type="sibTrans" cxnId="{A3620132-1C94-4234-A173-291544CBF8AC}">
      <dgm:prSet/>
      <dgm:spPr/>
      <dgm:t>
        <a:bodyPr/>
        <a:lstStyle/>
        <a:p>
          <a:endParaRPr lang="en-US"/>
        </a:p>
      </dgm:t>
    </dgm:pt>
    <dgm:pt modelId="{7D86113F-D500-4CE1-9A27-FB9C49FDE50C}" type="pres">
      <dgm:prSet presAssocID="{BCB08005-F0DA-4E83-B510-F46BAD9A01EE}" presName="root" presStyleCnt="0">
        <dgm:presLayoutVars>
          <dgm:dir/>
          <dgm:resizeHandles val="exact"/>
        </dgm:presLayoutVars>
      </dgm:prSet>
      <dgm:spPr/>
    </dgm:pt>
    <dgm:pt modelId="{917B0185-59A9-4533-8A84-C090A4FA1A58}" type="pres">
      <dgm:prSet presAssocID="{CAC4E0BF-74B3-4AAD-8F8F-E634C0538F0B}" presName="compNode" presStyleCnt="0"/>
      <dgm:spPr/>
    </dgm:pt>
    <dgm:pt modelId="{17E99EB8-6DE4-48F1-9EC6-41E5DDBA0241}" type="pres">
      <dgm:prSet presAssocID="{CAC4E0BF-74B3-4AAD-8F8F-E634C0538F0B}" presName="bgRect" presStyleLbl="bgShp" presStyleIdx="0" presStyleCnt="4" custLinFactNeighborX="319" custLinFactNeighborY="2631"/>
      <dgm:spPr/>
    </dgm:pt>
    <dgm:pt modelId="{4ED6C43E-E89D-43D3-B2ED-4F6F3E2C6A13}" type="pres">
      <dgm:prSet presAssocID="{CAC4E0BF-74B3-4AAD-8F8F-E634C0538F0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rsenen"/>
        </a:ext>
      </dgm:extLst>
    </dgm:pt>
    <dgm:pt modelId="{8D996E5D-3713-491C-A938-28F2D7642644}" type="pres">
      <dgm:prSet presAssocID="{CAC4E0BF-74B3-4AAD-8F8F-E634C0538F0B}" presName="spaceRect" presStyleCnt="0"/>
      <dgm:spPr/>
    </dgm:pt>
    <dgm:pt modelId="{A6B10221-6635-4198-9225-9514568682EA}" type="pres">
      <dgm:prSet presAssocID="{CAC4E0BF-74B3-4AAD-8F8F-E634C0538F0B}" presName="parTx" presStyleLbl="revTx" presStyleIdx="0" presStyleCnt="5">
        <dgm:presLayoutVars>
          <dgm:chMax val="0"/>
          <dgm:chPref val="0"/>
        </dgm:presLayoutVars>
      </dgm:prSet>
      <dgm:spPr/>
    </dgm:pt>
    <dgm:pt modelId="{7F44E70D-69DC-4107-AA0C-B279DE095185}" type="pres">
      <dgm:prSet presAssocID="{12BA1F20-382D-451C-B524-E6AABA6736E4}" presName="sibTrans" presStyleCnt="0"/>
      <dgm:spPr/>
    </dgm:pt>
    <dgm:pt modelId="{F458527E-5AA6-4061-8298-90AF0C8F4220}" type="pres">
      <dgm:prSet presAssocID="{0CB93F20-BD41-42D6-9F42-2DC49C7D1B6D}" presName="compNode" presStyleCnt="0"/>
      <dgm:spPr/>
    </dgm:pt>
    <dgm:pt modelId="{B61FD982-C1C9-4073-9FD2-C6CB68EF6F23}" type="pres">
      <dgm:prSet presAssocID="{0CB93F20-BD41-42D6-9F42-2DC49C7D1B6D}" presName="bgRect" presStyleLbl="bgShp" presStyleIdx="1" presStyleCnt="4" custLinFactNeighborX="1273" custLinFactNeighborY="1998"/>
      <dgm:spPr/>
    </dgm:pt>
    <dgm:pt modelId="{52339EC9-BF40-4F9A-AF59-F9FF0CF12283}" type="pres">
      <dgm:prSet presAssocID="{0CB93F20-BD41-42D6-9F42-2DC49C7D1B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BE6ECEF-932F-4D43-AF4E-6B73CFE3AF90}" type="pres">
      <dgm:prSet presAssocID="{0CB93F20-BD41-42D6-9F42-2DC49C7D1B6D}" presName="spaceRect" presStyleCnt="0"/>
      <dgm:spPr/>
    </dgm:pt>
    <dgm:pt modelId="{9614EDEB-45B0-4FC3-A9EC-E5B9981CF8A1}" type="pres">
      <dgm:prSet presAssocID="{0CB93F20-BD41-42D6-9F42-2DC49C7D1B6D}" presName="parTx" presStyleLbl="revTx" presStyleIdx="1" presStyleCnt="5">
        <dgm:presLayoutVars>
          <dgm:chMax val="0"/>
          <dgm:chPref val="0"/>
        </dgm:presLayoutVars>
      </dgm:prSet>
      <dgm:spPr/>
    </dgm:pt>
    <dgm:pt modelId="{6328BCBA-562C-43E7-BFE9-5EF28912E1D2}" type="pres">
      <dgm:prSet presAssocID="{DEC5A0F9-4044-49D2-91A4-93C91F4CB243}" presName="sibTrans" presStyleCnt="0"/>
      <dgm:spPr/>
    </dgm:pt>
    <dgm:pt modelId="{BA82D828-6C71-477B-ADAA-14F3317DCBF4}" type="pres">
      <dgm:prSet presAssocID="{DC3198D4-825F-414B-A246-B7B0AD61DE5B}" presName="compNode" presStyleCnt="0"/>
      <dgm:spPr/>
    </dgm:pt>
    <dgm:pt modelId="{21402982-E378-44EC-9F4E-F26678C6550B}" type="pres">
      <dgm:prSet presAssocID="{DC3198D4-825F-414B-A246-B7B0AD61DE5B}" presName="bgRect" presStyleLbl="bgShp" presStyleIdx="2" presStyleCnt="4"/>
      <dgm:spPr/>
    </dgm:pt>
    <dgm:pt modelId="{5299CF6C-E866-4E55-B4AA-B973B8E3FCC6}" type="pres">
      <dgm:prSet presAssocID="{DC3198D4-825F-414B-A246-B7B0AD61DE5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gen"/>
        </a:ext>
      </dgm:extLst>
    </dgm:pt>
    <dgm:pt modelId="{2E14FD83-B691-41DF-A20C-EBBC576025FC}" type="pres">
      <dgm:prSet presAssocID="{DC3198D4-825F-414B-A246-B7B0AD61DE5B}" presName="spaceRect" presStyleCnt="0"/>
      <dgm:spPr/>
    </dgm:pt>
    <dgm:pt modelId="{B3E47068-AE2B-459C-B537-7788ABE5A986}" type="pres">
      <dgm:prSet presAssocID="{DC3198D4-825F-414B-A246-B7B0AD61DE5B}" presName="parTx" presStyleLbl="revTx" presStyleIdx="2" presStyleCnt="5">
        <dgm:presLayoutVars>
          <dgm:chMax val="0"/>
          <dgm:chPref val="0"/>
        </dgm:presLayoutVars>
      </dgm:prSet>
      <dgm:spPr/>
    </dgm:pt>
    <dgm:pt modelId="{4A5B678D-3A97-4857-8FAC-772D5BA0BB0A}" type="pres">
      <dgm:prSet presAssocID="{FE354A98-0E4B-48F3-B009-5E278ACDBF08}" presName="sibTrans" presStyleCnt="0"/>
      <dgm:spPr/>
    </dgm:pt>
    <dgm:pt modelId="{05E80F9F-469A-4884-818E-AD277E2D9BC5}" type="pres">
      <dgm:prSet presAssocID="{64FF2FBA-6C2A-479A-A80E-44EA623DB69C}" presName="compNode" presStyleCnt="0"/>
      <dgm:spPr/>
    </dgm:pt>
    <dgm:pt modelId="{24400F2E-EB0D-4F7C-A768-9BE173EC5201}" type="pres">
      <dgm:prSet presAssocID="{64FF2FBA-6C2A-479A-A80E-44EA623DB69C}" presName="bgRect" presStyleLbl="bgShp" presStyleIdx="3" presStyleCnt="4"/>
      <dgm:spPr/>
    </dgm:pt>
    <dgm:pt modelId="{14B07608-5850-421C-9A16-9D1B48832151}" type="pres">
      <dgm:prSet presAssocID="{64FF2FBA-6C2A-479A-A80E-44EA623DB6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op"/>
        </a:ext>
      </dgm:extLst>
    </dgm:pt>
    <dgm:pt modelId="{B1EB4A81-E255-4B2C-A6C4-97CE35E8F2B1}" type="pres">
      <dgm:prSet presAssocID="{64FF2FBA-6C2A-479A-A80E-44EA623DB69C}" presName="spaceRect" presStyleCnt="0"/>
      <dgm:spPr/>
    </dgm:pt>
    <dgm:pt modelId="{A0D98879-3A4A-4E0E-AC54-E68C4E409117}" type="pres">
      <dgm:prSet presAssocID="{64FF2FBA-6C2A-479A-A80E-44EA623DB69C}" presName="parTx" presStyleLbl="revTx" presStyleIdx="3" presStyleCnt="5">
        <dgm:presLayoutVars>
          <dgm:chMax val="0"/>
          <dgm:chPref val="0"/>
        </dgm:presLayoutVars>
      </dgm:prSet>
      <dgm:spPr/>
    </dgm:pt>
    <dgm:pt modelId="{824EF7C7-811D-46EF-AACD-480620224812}" type="pres">
      <dgm:prSet presAssocID="{64FF2FBA-6C2A-479A-A80E-44EA623DB69C}" presName="desTx" presStyleLbl="revTx" presStyleIdx="4" presStyleCnt="5">
        <dgm:presLayoutVars/>
      </dgm:prSet>
      <dgm:spPr/>
    </dgm:pt>
  </dgm:ptLst>
  <dgm:cxnLst>
    <dgm:cxn modelId="{06D6AE03-D190-4D79-A911-3A2B7AE535CF}" type="presOf" srcId="{30B78EB0-3F27-4CB2-A8A7-C0D6175496C2}" destId="{824EF7C7-811D-46EF-AACD-480620224812}" srcOrd="0" destOrd="0" presId="urn:microsoft.com/office/officeart/2018/2/layout/IconVerticalSolidList"/>
    <dgm:cxn modelId="{AC087907-8307-4A3F-A31A-BE4974F086C5}" type="presOf" srcId="{CAC4E0BF-74B3-4AAD-8F8F-E634C0538F0B}" destId="{A6B10221-6635-4198-9225-9514568682EA}" srcOrd="0" destOrd="0" presId="urn:microsoft.com/office/officeart/2018/2/layout/IconVerticalSolidList"/>
    <dgm:cxn modelId="{566EAA1B-8C2A-4C4D-A9CF-5A8F1F7CCD3B}" srcId="{BCB08005-F0DA-4E83-B510-F46BAD9A01EE}" destId="{DC3198D4-825F-414B-A246-B7B0AD61DE5B}" srcOrd="2" destOrd="0" parTransId="{DDB40097-BCE6-4588-B2DC-75E8F5319ACE}" sibTransId="{FE354A98-0E4B-48F3-B009-5E278ACDBF08}"/>
    <dgm:cxn modelId="{163D7729-FAB9-4A0A-8906-59447D388EEC}" srcId="{BCB08005-F0DA-4E83-B510-F46BAD9A01EE}" destId="{0CB93F20-BD41-42D6-9F42-2DC49C7D1B6D}" srcOrd="1" destOrd="0" parTransId="{FBBBF256-FE5C-4181-9E54-A8B38B53F27B}" sibTransId="{DEC5A0F9-4044-49D2-91A4-93C91F4CB243}"/>
    <dgm:cxn modelId="{1C6BB22C-C587-4453-B2F4-BF38B645C9A7}" srcId="{64FF2FBA-6C2A-479A-A80E-44EA623DB69C}" destId="{09DCE833-2B2C-4A29-8B0E-2D50D0508CE8}" srcOrd="1" destOrd="0" parTransId="{478EB2A1-E661-4785-A4C6-64837E24F0BF}" sibTransId="{859F0626-4559-4752-B7E7-61C4B65C4D6D}"/>
    <dgm:cxn modelId="{A3620132-1C94-4234-A173-291544CBF8AC}" srcId="{64FF2FBA-6C2A-479A-A80E-44EA623DB69C}" destId="{E25E548A-EB8C-47E5-AC4D-62EF61E8F5C5}" srcOrd="2" destOrd="0" parTransId="{76E0F9AC-89AB-4302-8E11-CDA9E698E6C4}" sibTransId="{0B913FDD-47EC-4B43-980E-A308133E0D1B}"/>
    <dgm:cxn modelId="{94785E3B-5A3D-4508-9E4F-D8CAB35B175D}" srcId="{BCB08005-F0DA-4E83-B510-F46BAD9A01EE}" destId="{CAC4E0BF-74B3-4AAD-8F8F-E634C0538F0B}" srcOrd="0" destOrd="0" parTransId="{207F48F5-6D71-4A6F-B849-F6E2E13E2CC9}" sibTransId="{12BA1F20-382D-451C-B524-E6AABA6736E4}"/>
    <dgm:cxn modelId="{7ED3DD42-25D6-4A7E-BDCB-988ABEF3A6F0}" type="presOf" srcId="{09DCE833-2B2C-4A29-8B0E-2D50D0508CE8}" destId="{824EF7C7-811D-46EF-AACD-480620224812}" srcOrd="0" destOrd="1" presId="urn:microsoft.com/office/officeart/2018/2/layout/IconVerticalSolidList"/>
    <dgm:cxn modelId="{CD622057-FD2D-4535-BA75-B81BFA688DC3}" type="presOf" srcId="{64FF2FBA-6C2A-479A-A80E-44EA623DB69C}" destId="{A0D98879-3A4A-4E0E-AC54-E68C4E409117}" srcOrd="0" destOrd="0" presId="urn:microsoft.com/office/officeart/2018/2/layout/IconVerticalSolidList"/>
    <dgm:cxn modelId="{89402F7E-3592-4D5A-A1BC-E817E04CF826}" srcId="{BCB08005-F0DA-4E83-B510-F46BAD9A01EE}" destId="{64FF2FBA-6C2A-479A-A80E-44EA623DB69C}" srcOrd="3" destOrd="0" parTransId="{83F209E9-4B18-4D7E-9233-26AD670E9912}" sibTransId="{F092BC52-0440-446F-A597-049803BF07C8}"/>
    <dgm:cxn modelId="{7BD40099-11B2-4273-AEBC-4166E3243D74}" type="presOf" srcId="{DC3198D4-825F-414B-A246-B7B0AD61DE5B}" destId="{B3E47068-AE2B-459C-B537-7788ABE5A986}" srcOrd="0" destOrd="0" presId="urn:microsoft.com/office/officeart/2018/2/layout/IconVerticalSolidList"/>
    <dgm:cxn modelId="{2D3FC1A0-F7B8-4D17-ACDE-CAC61CFFBECE}" type="presOf" srcId="{0CB93F20-BD41-42D6-9F42-2DC49C7D1B6D}" destId="{9614EDEB-45B0-4FC3-A9EC-E5B9981CF8A1}" srcOrd="0" destOrd="0" presId="urn:microsoft.com/office/officeart/2018/2/layout/IconVerticalSolidList"/>
    <dgm:cxn modelId="{30D5E2A5-C9DD-48A7-80F4-76218042FA25}" type="presOf" srcId="{E25E548A-EB8C-47E5-AC4D-62EF61E8F5C5}" destId="{824EF7C7-811D-46EF-AACD-480620224812}" srcOrd="0" destOrd="2" presId="urn:microsoft.com/office/officeart/2018/2/layout/IconVerticalSolidList"/>
    <dgm:cxn modelId="{357D58B7-1427-40AF-B067-3F17BEE930C2}" type="presOf" srcId="{BCB08005-F0DA-4E83-B510-F46BAD9A01EE}" destId="{7D86113F-D500-4CE1-9A27-FB9C49FDE50C}" srcOrd="0" destOrd="0" presId="urn:microsoft.com/office/officeart/2018/2/layout/IconVerticalSolidList"/>
    <dgm:cxn modelId="{EAF962C8-DD56-4D82-863D-4DE6BF4E19FF}" srcId="{64FF2FBA-6C2A-479A-A80E-44EA623DB69C}" destId="{30B78EB0-3F27-4CB2-A8A7-C0D6175496C2}" srcOrd="0" destOrd="0" parTransId="{81F67789-DC81-4D0A-B07C-29E9B27A09A8}" sibTransId="{3860BB1E-427C-4C89-B9BC-1EABE5CEEE82}"/>
    <dgm:cxn modelId="{53643A53-216E-4D07-A33F-EE872EA14CA8}" type="presParOf" srcId="{7D86113F-D500-4CE1-9A27-FB9C49FDE50C}" destId="{917B0185-59A9-4533-8A84-C090A4FA1A58}" srcOrd="0" destOrd="0" presId="urn:microsoft.com/office/officeart/2018/2/layout/IconVerticalSolidList"/>
    <dgm:cxn modelId="{AC80497A-8C13-46A6-9C07-3B81431FA449}" type="presParOf" srcId="{917B0185-59A9-4533-8A84-C090A4FA1A58}" destId="{17E99EB8-6DE4-48F1-9EC6-41E5DDBA0241}" srcOrd="0" destOrd="0" presId="urn:microsoft.com/office/officeart/2018/2/layout/IconVerticalSolidList"/>
    <dgm:cxn modelId="{A2AC7EED-C57C-4188-9C5B-E5BEA133C00B}" type="presParOf" srcId="{917B0185-59A9-4533-8A84-C090A4FA1A58}" destId="{4ED6C43E-E89D-43D3-B2ED-4F6F3E2C6A13}" srcOrd="1" destOrd="0" presId="urn:microsoft.com/office/officeart/2018/2/layout/IconVerticalSolidList"/>
    <dgm:cxn modelId="{81E93317-55F7-4149-A5A2-84F55A42DBF4}" type="presParOf" srcId="{917B0185-59A9-4533-8A84-C090A4FA1A58}" destId="{8D996E5D-3713-491C-A938-28F2D7642644}" srcOrd="2" destOrd="0" presId="urn:microsoft.com/office/officeart/2018/2/layout/IconVerticalSolidList"/>
    <dgm:cxn modelId="{80AE5D05-5978-41D0-BED6-30EFD2AC34ED}" type="presParOf" srcId="{917B0185-59A9-4533-8A84-C090A4FA1A58}" destId="{A6B10221-6635-4198-9225-9514568682EA}" srcOrd="3" destOrd="0" presId="urn:microsoft.com/office/officeart/2018/2/layout/IconVerticalSolidList"/>
    <dgm:cxn modelId="{ED4A798E-9929-4AD1-9A4F-226F07F2E43D}" type="presParOf" srcId="{7D86113F-D500-4CE1-9A27-FB9C49FDE50C}" destId="{7F44E70D-69DC-4107-AA0C-B279DE095185}" srcOrd="1" destOrd="0" presId="urn:microsoft.com/office/officeart/2018/2/layout/IconVerticalSolidList"/>
    <dgm:cxn modelId="{A956A1E1-18E8-4DC4-AD37-4B24C419BFCA}" type="presParOf" srcId="{7D86113F-D500-4CE1-9A27-FB9C49FDE50C}" destId="{F458527E-5AA6-4061-8298-90AF0C8F4220}" srcOrd="2" destOrd="0" presId="urn:microsoft.com/office/officeart/2018/2/layout/IconVerticalSolidList"/>
    <dgm:cxn modelId="{1B2648D0-A140-4A85-8AA0-2199220D65BE}" type="presParOf" srcId="{F458527E-5AA6-4061-8298-90AF0C8F4220}" destId="{B61FD982-C1C9-4073-9FD2-C6CB68EF6F23}" srcOrd="0" destOrd="0" presId="urn:microsoft.com/office/officeart/2018/2/layout/IconVerticalSolidList"/>
    <dgm:cxn modelId="{43BFBC03-D18D-46E3-9CA4-0862E6A26C02}" type="presParOf" srcId="{F458527E-5AA6-4061-8298-90AF0C8F4220}" destId="{52339EC9-BF40-4F9A-AF59-F9FF0CF12283}" srcOrd="1" destOrd="0" presId="urn:microsoft.com/office/officeart/2018/2/layout/IconVerticalSolidList"/>
    <dgm:cxn modelId="{31CD7713-1565-414C-8A0E-5851CEB3D3B9}" type="presParOf" srcId="{F458527E-5AA6-4061-8298-90AF0C8F4220}" destId="{ABE6ECEF-932F-4D43-AF4E-6B73CFE3AF90}" srcOrd="2" destOrd="0" presId="urn:microsoft.com/office/officeart/2018/2/layout/IconVerticalSolidList"/>
    <dgm:cxn modelId="{AE7B471E-37D6-4164-AAD2-074297791BF2}" type="presParOf" srcId="{F458527E-5AA6-4061-8298-90AF0C8F4220}" destId="{9614EDEB-45B0-4FC3-A9EC-E5B9981CF8A1}" srcOrd="3" destOrd="0" presId="urn:microsoft.com/office/officeart/2018/2/layout/IconVerticalSolidList"/>
    <dgm:cxn modelId="{5DE43943-F06E-4A1E-9721-5B82F3D52E7C}" type="presParOf" srcId="{7D86113F-D500-4CE1-9A27-FB9C49FDE50C}" destId="{6328BCBA-562C-43E7-BFE9-5EF28912E1D2}" srcOrd="3" destOrd="0" presId="urn:microsoft.com/office/officeart/2018/2/layout/IconVerticalSolidList"/>
    <dgm:cxn modelId="{467B3F41-D4F5-457B-B83B-93A4D020A9A5}" type="presParOf" srcId="{7D86113F-D500-4CE1-9A27-FB9C49FDE50C}" destId="{BA82D828-6C71-477B-ADAA-14F3317DCBF4}" srcOrd="4" destOrd="0" presId="urn:microsoft.com/office/officeart/2018/2/layout/IconVerticalSolidList"/>
    <dgm:cxn modelId="{DD90FB96-AD12-4F30-9108-7C45167B6A9D}" type="presParOf" srcId="{BA82D828-6C71-477B-ADAA-14F3317DCBF4}" destId="{21402982-E378-44EC-9F4E-F26678C6550B}" srcOrd="0" destOrd="0" presId="urn:microsoft.com/office/officeart/2018/2/layout/IconVerticalSolidList"/>
    <dgm:cxn modelId="{06206726-6B50-469E-93A2-5A8AF96D142A}" type="presParOf" srcId="{BA82D828-6C71-477B-ADAA-14F3317DCBF4}" destId="{5299CF6C-E866-4E55-B4AA-B973B8E3FCC6}" srcOrd="1" destOrd="0" presId="urn:microsoft.com/office/officeart/2018/2/layout/IconVerticalSolidList"/>
    <dgm:cxn modelId="{1685B040-DF6D-4071-A226-B282B29B98ED}" type="presParOf" srcId="{BA82D828-6C71-477B-ADAA-14F3317DCBF4}" destId="{2E14FD83-B691-41DF-A20C-EBBC576025FC}" srcOrd="2" destOrd="0" presId="urn:microsoft.com/office/officeart/2018/2/layout/IconVerticalSolidList"/>
    <dgm:cxn modelId="{79536F38-940C-4C26-ABCC-C4C9C83FEBF0}" type="presParOf" srcId="{BA82D828-6C71-477B-ADAA-14F3317DCBF4}" destId="{B3E47068-AE2B-459C-B537-7788ABE5A986}" srcOrd="3" destOrd="0" presId="urn:microsoft.com/office/officeart/2018/2/layout/IconVerticalSolidList"/>
    <dgm:cxn modelId="{DC14FF44-98F9-4411-ACE4-9D177B4A6924}" type="presParOf" srcId="{7D86113F-D500-4CE1-9A27-FB9C49FDE50C}" destId="{4A5B678D-3A97-4857-8FAC-772D5BA0BB0A}" srcOrd="5" destOrd="0" presId="urn:microsoft.com/office/officeart/2018/2/layout/IconVerticalSolidList"/>
    <dgm:cxn modelId="{D6DB9858-9CD6-4E7D-9DA6-5F7BAE048A90}" type="presParOf" srcId="{7D86113F-D500-4CE1-9A27-FB9C49FDE50C}" destId="{05E80F9F-469A-4884-818E-AD277E2D9BC5}" srcOrd="6" destOrd="0" presId="urn:microsoft.com/office/officeart/2018/2/layout/IconVerticalSolidList"/>
    <dgm:cxn modelId="{8C3AC444-49A5-4502-B61F-2C5B638D581B}" type="presParOf" srcId="{05E80F9F-469A-4884-818E-AD277E2D9BC5}" destId="{24400F2E-EB0D-4F7C-A768-9BE173EC5201}" srcOrd="0" destOrd="0" presId="urn:microsoft.com/office/officeart/2018/2/layout/IconVerticalSolidList"/>
    <dgm:cxn modelId="{9FE5E876-1953-418C-94B0-E0354C384C41}" type="presParOf" srcId="{05E80F9F-469A-4884-818E-AD277E2D9BC5}" destId="{14B07608-5850-421C-9A16-9D1B48832151}" srcOrd="1" destOrd="0" presId="urn:microsoft.com/office/officeart/2018/2/layout/IconVerticalSolidList"/>
    <dgm:cxn modelId="{E9A60929-4EA9-46B7-A2FB-B8B76B69F034}" type="presParOf" srcId="{05E80F9F-469A-4884-818E-AD277E2D9BC5}" destId="{B1EB4A81-E255-4B2C-A6C4-97CE35E8F2B1}" srcOrd="2" destOrd="0" presId="urn:microsoft.com/office/officeart/2018/2/layout/IconVerticalSolidList"/>
    <dgm:cxn modelId="{923C2882-CD77-4270-8A3E-4D67AA39852A}" type="presParOf" srcId="{05E80F9F-469A-4884-818E-AD277E2D9BC5}" destId="{A0D98879-3A4A-4E0E-AC54-E68C4E409117}" srcOrd="3" destOrd="0" presId="urn:microsoft.com/office/officeart/2018/2/layout/IconVerticalSolidList"/>
    <dgm:cxn modelId="{8A048F8D-E56C-4B39-AA57-E728B6D01D9F}" type="presParOf" srcId="{05E80F9F-469A-4884-818E-AD277E2D9BC5}" destId="{824EF7C7-811D-46EF-AACD-480620224812}"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DC60A7-1EBF-4F2E-B6E1-92B9650D8DAB}"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BAB0BBFF-4AFE-4E05-89C6-45BE37E74DAB}">
      <dgm:prSet phldrT="[Tekst]"/>
      <dgm:spPr/>
      <dgm:t>
        <a:bodyPr/>
        <a:lstStyle/>
        <a:p>
          <a:r>
            <a:rPr lang="nl-NL" dirty="0" err="1"/>
            <a:t>Activation</a:t>
          </a:r>
          <a:r>
            <a:rPr lang="nl-NL" dirty="0"/>
            <a:t>/stimulus (Neuron </a:t>
          </a:r>
          <a:r>
            <a:rPr lang="nl-NL" dirty="0" err="1"/>
            <a:t>theory</a:t>
          </a:r>
          <a:r>
            <a:rPr lang="nl-NL" dirty="0"/>
            <a:t>) </a:t>
          </a:r>
          <a:endParaRPr lang="en-GB" dirty="0"/>
        </a:p>
      </dgm:t>
    </dgm:pt>
    <dgm:pt modelId="{23C3BA5E-8B8A-42E0-AC39-9A5FFF837EB8}" type="parTrans" cxnId="{12730AC0-5587-4B81-82DC-B1130598ED1C}">
      <dgm:prSet/>
      <dgm:spPr/>
      <dgm:t>
        <a:bodyPr/>
        <a:lstStyle/>
        <a:p>
          <a:endParaRPr lang="en-GB"/>
        </a:p>
      </dgm:t>
    </dgm:pt>
    <dgm:pt modelId="{787D6750-F262-4586-97B1-0BA6F3735BBF}" type="sibTrans" cxnId="{12730AC0-5587-4B81-82DC-B1130598ED1C}">
      <dgm:prSet/>
      <dgm:spPr/>
      <dgm:t>
        <a:bodyPr/>
        <a:lstStyle/>
        <a:p>
          <a:endParaRPr lang="en-GB"/>
        </a:p>
      </dgm:t>
    </dgm:pt>
    <dgm:pt modelId="{6C44619F-1DB7-4212-BC8F-DF554F17DE5F}">
      <dgm:prSet phldrT="[Tekst]"/>
      <dgm:spPr/>
      <dgm:t>
        <a:bodyPr/>
        <a:lstStyle/>
        <a:p>
          <a:r>
            <a:rPr lang="nl-NL" dirty="0" err="1"/>
            <a:t>Gabapentin</a:t>
          </a:r>
          <a:endParaRPr lang="en-GB" dirty="0"/>
        </a:p>
      </dgm:t>
    </dgm:pt>
    <dgm:pt modelId="{3094AD06-5662-4A53-BBAF-81178F5B7811}" type="parTrans" cxnId="{A595A0E6-0591-4B94-A3A0-C6F384736A89}">
      <dgm:prSet/>
      <dgm:spPr/>
      <dgm:t>
        <a:bodyPr/>
        <a:lstStyle/>
        <a:p>
          <a:endParaRPr lang="en-GB"/>
        </a:p>
      </dgm:t>
    </dgm:pt>
    <dgm:pt modelId="{AC69F51C-1341-458C-B5B2-79D81848A66C}" type="sibTrans" cxnId="{A595A0E6-0591-4B94-A3A0-C6F384736A89}">
      <dgm:prSet/>
      <dgm:spPr/>
      <dgm:t>
        <a:bodyPr/>
        <a:lstStyle/>
        <a:p>
          <a:endParaRPr lang="en-GB"/>
        </a:p>
      </dgm:t>
    </dgm:pt>
    <dgm:pt modelId="{EA2B41F2-DA25-43E2-BB10-43EA53BC116C}">
      <dgm:prSet phldrT="[Tekst]"/>
      <dgm:spPr/>
      <dgm:t>
        <a:bodyPr/>
        <a:lstStyle/>
        <a:p>
          <a:r>
            <a:rPr lang="nl-NL" dirty="0"/>
            <a:t>Oxazepam</a:t>
          </a:r>
          <a:endParaRPr lang="en-GB" dirty="0"/>
        </a:p>
      </dgm:t>
    </dgm:pt>
    <dgm:pt modelId="{53C24561-019D-434A-9F22-CB6B69CE271C}" type="parTrans" cxnId="{FF42CDF1-153E-4D60-9C47-A1188F5C8EA2}">
      <dgm:prSet/>
      <dgm:spPr/>
      <dgm:t>
        <a:bodyPr/>
        <a:lstStyle/>
        <a:p>
          <a:endParaRPr lang="en-GB"/>
        </a:p>
      </dgm:t>
    </dgm:pt>
    <dgm:pt modelId="{B50FD1AB-0D5A-4081-AFE4-3BCAB7C79454}" type="sibTrans" cxnId="{FF42CDF1-153E-4D60-9C47-A1188F5C8EA2}">
      <dgm:prSet/>
      <dgm:spPr/>
      <dgm:t>
        <a:bodyPr/>
        <a:lstStyle/>
        <a:p>
          <a:endParaRPr lang="en-GB"/>
        </a:p>
      </dgm:t>
    </dgm:pt>
    <dgm:pt modelId="{71AC7C17-EF2E-4217-B5DB-6BDCC2A17ECC}">
      <dgm:prSet phldrT="[Tekst]"/>
      <dgm:spPr/>
      <dgm:t>
        <a:bodyPr/>
        <a:lstStyle/>
        <a:p>
          <a:r>
            <a:rPr lang="nl-NL" dirty="0"/>
            <a:t>Diazepam</a:t>
          </a:r>
          <a:endParaRPr lang="en-GB" dirty="0"/>
        </a:p>
      </dgm:t>
    </dgm:pt>
    <dgm:pt modelId="{4FF1DEBB-D859-4E2F-83FF-42FD2D25E285}" type="parTrans" cxnId="{8177DB98-AD50-4F6D-AEE4-8ADCBE05B97C}">
      <dgm:prSet/>
      <dgm:spPr/>
      <dgm:t>
        <a:bodyPr/>
        <a:lstStyle/>
        <a:p>
          <a:endParaRPr lang="en-GB"/>
        </a:p>
      </dgm:t>
    </dgm:pt>
    <dgm:pt modelId="{8086A8C5-3B79-499C-9815-5FAAD6C1214B}" type="sibTrans" cxnId="{8177DB98-AD50-4F6D-AEE4-8ADCBE05B97C}">
      <dgm:prSet/>
      <dgm:spPr/>
      <dgm:t>
        <a:bodyPr/>
        <a:lstStyle/>
        <a:p>
          <a:endParaRPr lang="en-GB"/>
        </a:p>
      </dgm:t>
    </dgm:pt>
    <dgm:pt modelId="{3B3334EB-2081-4E3F-BABB-91271C50D84B}">
      <dgm:prSet phldrT="[Tekst]"/>
      <dgm:spPr/>
      <dgm:t>
        <a:bodyPr/>
        <a:lstStyle/>
        <a:p>
          <a:r>
            <a:rPr lang="nl-NL" dirty="0" err="1"/>
            <a:t>Sarotex</a:t>
          </a:r>
          <a:endParaRPr lang="en-GB" dirty="0"/>
        </a:p>
      </dgm:t>
    </dgm:pt>
    <dgm:pt modelId="{11EA17B1-0FDC-4E8A-A1FE-A81AAF696397}" type="parTrans" cxnId="{D8362748-B957-45A0-99A3-E202B86623E1}">
      <dgm:prSet/>
      <dgm:spPr/>
      <dgm:t>
        <a:bodyPr/>
        <a:lstStyle/>
        <a:p>
          <a:endParaRPr lang="en-GB"/>
        </a:p>
      </dgm:t>
    </dgm:pt>
    <dgm:pt modelId="{946FA1B3-4C5F-4981-8AD4-ECDB71B35220}" type="sibTrans" cxnId="{D8362748-B957-45A0-99A3-E202B86623E1}">
      <dgm:prSet/>
      <dgm:spPr/>
      <dgm:t>
        <a:bodyPr/>
        <a:lstStyle/>
        <a:p>
          <a:endParaRPr lang="en-GB"/>
        </a:p>
      </dgm:t>
    </dgm:pt>
    <dgm:pt modelId="{8EC25C2F-F595-4E01-BC67-DA0BD10ED523}">
      <dgm:prSet phldrT="[Tekst]"/>
      <dgm:spPr/>
      <dgm:t>
        <a:bodyPr/>
        <a:lstStyle/>
        <a:p>
          <a:r>
            <a:rPr lang="nl-NL" dirty="0"/>
            <a:t>Paracetamol</a:t>
          </a:r>
          <a:endParaRPr lang="en-GB" dirty="0"/>
        </a:p>
      </dgm:t>
    </dgm:pt>
    <dgm:pt modelId="{39B7D4C1-5022-4C7B-B4E2-D98760FE882D}" type="parTrans" cxnId="{9EF87CB1-948E-4DA3-B707-46598F47FC80}">
      <dgm:prSet/>
      <dgm:spPr/>
      <dgm:t>
        <a:bodyPr/>
        <a:lstStyle/>
        <a:p>
          <a:endParaRPr lang="en-GB"/>
        </a:p>
      </dgm:t>
    </dgm:pt>
    <dgm:pt modelId="{A18758BA-5AA2-43E8-9980-14BD708F576F}" type="sibTrans" cxnId="{9EF87CB1-948E-4DA3-B707-46598F47FC80}">
      <dgm:prSet/>
      <dgm:spPr/>
      <dgm:t>
        <a:bodyPr/>
        <a:lstStyle/>
        <a:p>
          <a:endParaRPr lang="en-GB"/>
        </a:p>
      </dgm:t>
    </dgm:pt>
    <dgm:pt modelId="{BC5C3CCD-8423-4773-B15E-AE974DDD8FE6}">
      <dgm:prSet phldrT="[Tekst]"/>
      <dgm:spPr/>
      <dgm:t>
        <a:bodyPr/>
        <a:lstStyle/>
        <a:p>
          <a:r>
            <a:rPr lang="nl-NL" dirty="0"/>
            <a:t>Omeprazol</a:t>
          </a:r>
          <a:endParaRPr lang="en-GB" dirty="0"/>
        </a:p>
      </dgm:t>
    </dgm:pt>
    <dgm:pt modelId="{7A8E2EF6-295E-4369-A277-2AAE097AF6E0}" type="parTrans" cxnId="{C3D5F102-6E28-48E7-9FC6-CA449610E4EA}">
      <dgm:prSet/>
      <dgm:spPr/>
      <dgm:t>
        <a:bodyPr/>
        <a:lstStyle/>
        <a:p>
          <a:endParaRPr lang="en-GB"/>
        </a:p>
      </dgm:t>
    </dgm:pt>
    <dgm:pt modelId="{CA8F4360-C68C-447B-A3E7-77E444EF4E69}" type="sibTrans" cxnId="{C3D5F102-6E28-48E7-9FC6-CA449610E4EA}">
      <dgm:prSet/>
      <dgm:spPr/>
      <dgm:t>
        <a:bodyPr/>
        <a:lstStyle/>
        <a:p>
          <a:endParaRPr lang="en-GB"/>
        </a:p>
      </dgm:t>
    </dgm:pt>
    <dgm:pt modelId="{106CE597-1F42-431C-A9DE-3C4840C15A49}">
      <dgm:prSet phldrT="[Tekst]"/>
      <dgm:spPr/>
      <dgm:t>
        <a:bodyPr/>
        <a:lstStyle/>
        <a:p>
          <a:r>
            <a:rPr lang="nl-NL" dirty="0" err="1"/>
            <a:t>Eyes</a:t>
          </a:r>
          <a:endParaRPr lang="en-GB" dirty="0"/>
        </a:p>
      </dgm:t>
    </dgm:pt>
    <dgm:pt modelId="{1093224C-D512-4BB5-BF6B-D0A930591C72}" type="parTrans" cxnId="{C5139A50-12B6-42A1-8061-254CD9168214}">
      <dgm:prSet/>
      <dgm:spPr/>
      <dgm:t>
        <a:bodyPr/>
        <a:lstStyle/>
        <a:p>
          <a:endParaRPr lang="nl-NL"/>
        </a:p>
      </dgm:t>
    </dgm:pt>
    <dgm:pt modelId="{B5BAFEAD-37EE-4ABC-B181-C89052F522BA}" type="sibTrans" cxnId="{C5139A50-12B6-42A1-8061-254CD9168214}">
      <dgm:prSet/>
      <dgm:spPr/>
      <dgm:t>
        <a:bodyPr/>
        <a:lstStyle/>
        <a:p>
          <a:endParaRPr lang="nl-NL"/>
        </a:p>
      </dgm:t>
    </dgm:pt>
    <dgm:pt modelId="{93FF5388-3F6B-437F-85DA-7379E2D16A49}">
      <dgm:prSet phldrT="[Tekst]"/>
      <dgm:spPr/>
      <dgm:t>
        <a:bodyPr/>
        <a:lstStyle/>
        <a:p>
          <a:r>
            <a:rPr lang="nl-NL" dirty="0" err="1"/>
            <a:t>Ears</a:t>
          </a:r>
          <a:endParaRPr lang="en-GB" dirty="0"/>
        </a:p>
      </dgm:t>
    </dgm:pt>
    <dgm:pt modelId="{D6958161-1972-4B89-B931-3E43CA2A7A5F}" type="parTrans" cxnId="{F113936C-E000-48C2-8DE9-1776CAC4716D}">
      <dgm:prSet/>
      <dgm:spPr/>
      <dgm:t>
        <a:bodyPr/>
        <a:lstStyle/>
        <a:p>
          <a:endParaRPr lang="nl-NL"/>
        </a:p>
      </dgm:t>
    </dgm:pt>
    <dgm:pt modelId="{A1B5137F-FBF3-49EB-BF2E-176EDF207573}" type="sibTrans" cxnId="{F113936C-E000-48C2-8DE9-1776CAC4716D}">
      <dgm:prSet/>
      <dgm:spPr/>
      <dgm:t>
        <a:bodyPr/>
        <a:lstStyle/>
        <a:p>
          <a:endParaRPr lang="nl-NL"/>
        </a:p>
      </dgm:t>
    </dgm:pt>
    <dgm:pt modelId="{6B94EBBF-090D-4D0F-B419-BB8D19C1CE81}">
      <dgm:prSet phldrT="[Tekst]"/>
      <dgm:spPr/>
      <dgm:t>
        <a:bodyPr/>
        <a:lstStyle/>
        <a:p>
          <a:r>
            <a:rPr lang="nl-NL" dirty="0" err="1"/>
            <a:t>Muscles</a:t>
          </a:r>
          <a:endParaRPr lang="en-GB" dirty="0"/>
        </a:p>
      </dgm:t>
    </dgm:pt>
    <dgm:pt modelId="{97738208-DA4F-4914-BBB1-D0E39B00382A}" type="parTrans" cxnId="{C5FA2E32-3585-4E96-B080-809312DFD70D}">
      <dgm:prSet/>
      <dgm:spPr/>
      <dgm:t>
        <a:bodyPr/>
        <a:lstStyle/>
        <a:p>
          <a:endParaRPr lang="nl-NL"/>
        </a:p>
      </dgm:t>
    </dgm:pt>
    <dgm:pt modelId="{98011C28-59BF-4F2E-BCB2-8D11CB11AAB6}" type="sibTrans" cxnId="{C5FA2E32-3585-4E96-B080-809312DFD70D}">
      <dgm:prSet/>
      <dgm:spPr/>
      <dgm:t>
        <a:bodyPr/>
        <a:lstStyle/>
        <a:p>
          <a:endParaRPr lang="nl-NL"/>
        </a:p>
      </dgm:t>
    </dgm:pt>
    <dgm:pt modelId="{21E47740-F7CD-4E07-AA55-5377C5E7562D}">
      <dgm:prSet phldrT="[Tekst]"/>
      <dgm:spPr/>
      <dgm:t>
        <a:bodyPr/>
        <a:lstStyle/>
        <a:p>
          <a:r>
            <a:rPr lang="nl-NL" dirty="0" err="1"/>
            <a:t>Nutritional</a:t>
          </a:r>
          <a:r>
            <a:rPr lang="nl-NL" dirty="0"/>
            <a:t> status (CIS)</a:t>
          </a:r>
          <a:endParaRPr lang="en-GB" dirty="0"/>
        </a:p>
      </dgm:t>
    </dgm:pt>
    <dgm:pt modelId="{C44C8537-6DEA-47D0-8C98-5981767E1EC0}" type="parTrans" cxnId="{8F32DB00-E4D1-449C-A833-255A41D9AA81}">
      <dgm:prSet/>
      <dgm:spPr/>
      <dgm:t>
        <a:bodyPr/>
        <a:lstStyle/>
        <a:p>
          <a:endParaRPr lang="nl-NL"/>
        </a:p>
      </dgm:t>
    </dgm:pt>
    <dgm:pt modelId="{BC73B834-8A79-4563-8E2F-403D23D60576}" type="sibTrans" cxnId="{8F32DB00-E4D1-449C-A833-255A41D9AA81}">
      <dgm:prSet/>
      <dgm:spPr/>
      <dgm:t>
        <a:bodyPr/>
        <a:lstStyle/>
        <a:p>
          <a:endParaRPr lang="nl-NL"/>
        </a:p>
      </dgm:t>
    </dgm:pt>
    <dgm:pt modelId="{E9CB9B85-DB47-4A5B-95F5-7325322B945A}">
      <dgm:prSet phldrT="[Tekst]"/>
      <dgm:spPr/>
      <dgm:t>
        <a:bodyPr/>
        <a:lstStyle/>
        <a:p>
          <a:r>
            <a:rPr lang="nl-NL" dirty="0"/>
            <a:t>Gut issues</a:t>
          </a:r>
          <a:endParaRPr lang="en-GB" dirty="0"/>
        </a:p>
      </dgm:t>
    </dgm:pt>
    <dgm:pt modelId="{618DAB6D-8086-40AD-9E92-4D875A6044C1}" type="parTrans" cxnId="{394B2876-BC25-4B40-AEAC-C3C30084649E}">
      <dgm:prSet/>
      <dgm:spPr/>
      <dgm:t>
        <a:bodyPr/>
        <a:lstStyle/>
        <a:p>
          <a:endParaRPr lang="nl-NL"/>
        </a:p>
      </dgm:t>
    </dgm:pt>
    <dgm:pt modelId="{20201A17-D3AF-4757-A49D-89457EF73612}" type="sibTrans" cxnId="{394B2876-BC25-4B40-AEAC-C3C30084649E}">
      <dgm:prSet/>
      <dgm:spPr/>
      <dgm:t>
        <a:bodyPr/>
        <a:lstStyle/>
        <a:p>
          <a:endParaRPr lang="nl-NL"/>
        </a:p>
      </dgm:t>
    </dgm:pt>
    <dgm:pt modelId="{DDAE3C92-8F92-4C47-AA1C-386C1CA3574C}">
      <dgm:prSet phldrT="[Tekst]"/>
      <dgm:spPr/>
      <dgm:t>
        <a:bodyPr/>
        <a:lstStyle/>
        <a:p>
          <a:r>
            <a:rPr lang="nl-NL" dirty="0" err="1"/>
            <a:t>Medications</a:t>
          </a:r>
          <a:r>
            <a:rPr lang="nl-NL" dirty="0"/>
            <a:t> (</a:t>
          </a:r>
          <a:r>
            <a:rPr lang="nl-NL" dirty="0" err="1"/>
            <a:t>Metabolic</a:t>
          </a:r>
          <a:r>
            <a:rPr lang="nl-NL" dirty="0"/>
            <a:t> </a:t>
          </a:r>
          <a:r>
            <a:rPr lang="nl-NL" dirty="0" err="1"/>
            <a:t>capacity</a:t>
          </a:r>
          <a:r>
            <a:rPr lang="nl-NL" dirty="0"/>
            <a:t>/ </a:t>
          </a:r>
          <a:r>
            <a:rPr lang="nl-NL" dirty="0" err="1"/>
            <a:t>limitations</a:t>
          </a:r>
          <a:r>
            <a:rPr lang="nl-NL" dirty="0"/>
            <a:t>)</a:t>
          </a:r>
          <a:endParaRPr lang="en-GB" dirty="0"/>
        </a:p>
      </dgm:t>
    </dgm:pt>
    <dgm:pt modelId="{860932AA-4D3A-4469-9887-B6C3EED1CF24}" type="parTrans" cxnId="{04BA5FCE-7F4F-4230-9445-F7AA5B931FBE}">
      <dgm:prSet/>
      <dgm:spPr/>
      <dgm:t>
        <a:bodyPr/>
        <a:lstStyle/>
        <a:p>
          <a:endParaRPr lang="nl-NL"/>
        </a:p>
      </dgm:t>
    </dgm:pt>
    <dgm:pt modelId="{0657B2AA-E33C-48F8-A419-C49738DD109A}" type="sibTrans" cxnId="{04BA5FCE-7F4F-4230-9445-F7AA5B931FBE}">
      <dgm:prSet/>
      <dgm:spPr/>
      <dgm:t>
        <a:bodyPr/>
        <a:lstStyle/>
        <a:p>
          <a:endParaRPr lang="nl-NL"/>
        </a:p>
      </dgm:t>
    </dgm:pt>
    <dgm:pt modelId="{93F5732D-EC89-4720-851E-85FDF03F7A24}" type="pres">
      <dgm:prSet presAssocID="{C0DC60A7-1EBF-4F2E-B6E1-92B9650D8DAB}" presName="linear" presStyleCnt="0">
        <dgm:presLayoutVars>
          <dgm:dir/>
          <dgm:animLvl val="lvl"/>
          <dgm:resizeHandles val="exact"/>
        </dgm:presLayoutVars>
      </dgm:prSet>
      <dgm:spPr/>
    </dgm:pt>
    <dgm:pt modelId="{FD806B33-32A9-4963-AFED-05F8BA1317CC}" type="pres">
      <dgm:prSet presAssocID="{BAB0BBFF-4AFE-4E05-89C6-45BE37E74DAB}" presName="parentLin" presStyleCnt="0"/>
      <dgm:spPr/>
    </dgm:pt>
    <dgm:pt modelId="{F03A06AE-C0AD-4F4D-8C44-523FF904B2F4}" type="pres">
      <dgm:prSet presAssocID="{BAB0BBFF-4AFE-4E05-89C6-45BE37E74DAB}" presName="parentLeftMargin" presStyleLbl="node1" presStyleIdx="0" presStyleCnt="3"/>
      <dgm:spPr/>
    </dgm:pt>
    <dgm:pt modelId="{DD918E55-D9E3-4828-84C3-EF455DB1B783}" type="pres">
      <dgm:prSet presAssocID="{BAB0BBFF-4AFE-4E05-89C6-45BE37E74DAB}" presName="parentText" presStyleLbl="node1" presStyleIdx="0" presStyleCnt="3" custLinFactNeighborX="-4077">
        <dgm:presLayoutVars>
          <dgm:chMax val="0"/>
          <dgm:bulletEnabled val="1"/>
        </dgm:presLayoutVars>
      </dgm:prSet>
      <dgm:spPr/>
    </dgm:pt>
    <dgm:pt modelId="{4F67C82F-4486-4D5C-98DA-1D822D3AEBB8}" type="pres">
      <dgm:prSet presAssocID="{BAB0BBFF-4AFE-4E05-89C6-45BE37E74DAB}" presName="negativeSpace" presStyleCnt="0"/>
      <dgm:spPr/>
    </dgm:pt>
    <dgm:pt modelId="{A7846EA1-4FD1-47B8-9981-3163DEB13FB9}" type="pres">
      <dgm:prSet presAssocID="{BAB0BBFF-4AFE-4E05-89C6-45BE37E74DAB}" presName="childText" presStyleLbl="conFgAcc1" presStyleIdx="0" presStyleCnt="3" custLinFactNeighborX="-1505">
        <dgm:presLayoutVars>
          <dgm:bulletEnabled val="1"/>
        </dgm:presLayoutVars>
      </dgm:prSet>
      <dgm:spPr/>
    </dgm:pt>
    <dgm:pt modelId="{A39C7E6B-8DBE-430F-BD46-481B75BBD284}" type="pres">
      <dgm:prSet presAssocID="{787D6750-F262-4586-97B1-0BA6F3735BBF}" presName="spaceBetweenRectangles" presStyleCnt="0"/>
      <dgm:spPr/>
    </dgm:pt>
    <dgm:pt modelId="{B5A5AF35-0208-4D29-83C2-DA15C11D1B05}" type="pres">
      <dgm:prSet presAssocID="{21E47740-F7CD-4E07-AA55-5377C5E7562D}" presName="parentLin" presStyleCnt="0"/>
      <dgm:spPr/>
    </dgm:pt>
    <dgm:pt modelId="{81A67C4A-3E86-4213-89A4-EBD92B696F9C}" type="pres">
      <dgm:prSet presAssocID="{21E47740-F7CD-4E07-AA55-5377C5E7562D}" presName="parentLeftMargin" presStyleLbl="node1" presStyleIdx="0" presStyleCnt="3"/>
      <dgm:spPr/>
    </dgm:pt>
    <dgm:pt modelId="{C4E1D395-190A-4A74-82CC-A5E2E89B3CD0}" type="pres">
      <dgm:prSet presAssocID="{21E47740-F7CD-4E07-AA55-5377C5E7562D}" presName="parentText" presStyleLbl="node1" presStyleIdx="1" presStyleCnt="3">
        <dgm:presLayoutVars>
          <dgm:chMax val="0"/>
          <dgm:bulletEnabled val="1"/>
        </dgm:presLayoutVars>
      </dgm:prSet>
      <dgm:spPr/>
    </dgm:pt>
    <dgm:pt modelId="{99AFBBE5-5982-491D-A2D9-E2F2CC5C9777}" type="pres">
      <dgm:prSet presAssocID="{21E47740-F7CD-4E07-AA55-5377C5E7562D}" presName="negativeSpace" presStyleCnt="0"/>
      <dgm:spPr/>
    </dgm:pt>
    <dgm:pt modelId="{55BCAFA9-94CE-4EDD-BB3F-3717B9791D99}" type="pres">
      <dgm:prSet presAssocID="{21E47740-F7CD-4E07-AA55-5377C5E7562D}" presName="childText" presStyleLbl="conFgAcc1" presStyleIdx="1" presStyleCnt="3">
        <dgm:presLayoutVars>
          <dgm:bulletEnabled val="1"/>
        </dgm:presLayoutVars>
      </dgm:prSet>
      <dgm:spPr/>
    </dgm:pt>
    <dgm:pt modelId="{0D7388DB-1E13-493B-8E1A-1525983BFFA9}" type="pres">
      <dgm:prSet presAssocID="{BC73B834-8A79-4563-8E2F-403D23D60576}" presName="spaceBetweenRectangles" presStyleCnt="0"/>
      <dgm:spPr/>
    </dgm:pt>
    <dgm:pt modelId="{F7E1941E-C646-4B0F-ABEF-9D0F5C14BCC7}" type="pres">
      <dgm:prSet presAssocID="{DDAE3C92-8F92-4C47-AA1C-386C1CA3574C}" presName="parentLin" presStyleCnt="0"/>
      <dgm:spPr/>
    </dgm:pt>
    <dgm:pt modelId="{03163D7E-9B4B-4B7D-BB66-8922F2CBEC3C}" type="pres">
      <dgm:prSet presAssocID="{DDAE3C92-8F92-4C47-AA1C-386C1CA3574C}" presName="parentLeftMargin" presStyleLbl="node1" presStyleIdx="1" presStyleCnt="3"/>
      <dgm:spPr/>
    </dgm:pt>
    <dgm:pt modelId="{6555533F-FFAD-4070-AC72-2135A85ADBB4}" type="pres">
      <dgm:prSet presAssocID="{DDAE3C92-8F92-4C47-AA1C-386C1CA3574C}" presName="parentText" presStyleLbl="node1" presStyleIdx="2" presStyleCnt="3">
        <dgm:presLayoutVars>
          <dgm:chMax val="0"/>
          <dgm:bulletEnabled val="1"/>
        </dgm:presLayoutVars>
      </dgm:prSet>
      <dgm:spPr/>
    </dgm:pt>
    <dgm:pt modelId="{228F5CF3-C396-4C76-BA6C-E57F5DA8762A}" type="pres">
      <dgm:prSet presAssocID="{DDAE3C92-8F92-4C47-AA1C-386C1CA3574C}" presName="negativeSpace" presStyleCnt="0"/>
      <dgm:spPr/>
    </dgm:pt>
    <dgm:pt modelId="{C2032613-94C4-4E61-A7DE-10FFD79270EA}" type="pres">
      <dgm:prSet presAssocID="{DDAE3C92-8F92-4C47-AA1C-386C1CA3574C}" presName="childText" presStyleLbl="conFgAcc1" presStyleIdx="2" presStyleCnt="3">
        <dgm:presLayoutVars>
          <dgm:bulletEnabled val="1"/>
        </dgm:presLayoutVars>
      </dgm:prSet>
      <dgm:spPr/>
    </dgm:pt>
  </dgm:ptLst>
  <dgm:cxnLst>
    <dgm:cxn modelId="{4F99CA00-1538-4FFF-AD6C-262DBB0FCD17}" type="presOf" srcId="{3B3334EB-2081-4E3F-BABB-91271C50D84B}" destId="{C2032613-94C4-4E61-A7DE-10FFD79270EA}" srcOrd="0" destOrd="3" presId="urn:microsoft.com/office/officeart/2005/8/layout/list1"/>
    <dgm:cxn modelId="{8F32DB00-E4D1-449C-A833-255A41D9AA81}" srcId="{C0DC60A7-1EBF-4F2E-B6E1-92B9650D8DAB}" destId="{21E47740-F7CD-4E07-AA55-5377C5E7562D}" srcOrd="1" destOrd="0" parTransId="{C44C8537-6DEA-47D0-8C98-5981767E1EC0}" sibTransId="{BC73B834-8A79-4563-8E2F-403D23D60576}"/>
    <dgm:cxn modelId="{C3D5F102-6E28-48E7-9FC6-CA449610E4EA}" srcId="{DDAE3C92-8F92-4C47-AA1C-386C1CA3574C}" destId="{BC5C3CCD-8423-4773-B15E-AE974DDD8FE6}" srcOrd="5" destOrd="0" parTransId="{7A8E2EF6-295E-4369-A277-2AAE097AF6E0}" sibTransId="{CA8F4360-C68C-447B-A3E7-77E444EF4E69}"/>
    <dgm:cxn modelId="{76739B08-6126-468A-B923-743C123C7A6F}" type="presOf" srcId="{21E47740-F7CD-4E07-AA55-5377C5E7562D}" destId="{81A67C4A-3E86-4213-89A4-EBD92B696F9C}" srcOrd="0" destOrd="0" presId="urn:microsoft.com/office/officeart/2005/8/layout/list1"/>
    <dgm:cxn modelId="{E7CE1214-223C-441C-BE66-FB5F04F8A67A}" type="presOf" srcId="{8EC25C2F-F595-4E01-BC67-DA0BD10ED523}" destId="{C2032613-94C4-4E61-A7DE-10FFD79270EA}" srcOrd="0" destOrd="4" presId="urn:microsoft.com/office/officeart/2005/8/layout/list1"/>
    <dgm:cxn modelId="{B2FC502C-34C4-4B41-9717-5785D1B64A2C}" type="presOf" srcId="{BC5C3CCD-8423-4773-B15E-AE974DDD8FE6}" destId="{C2032613-94C4-4E61-A7DE-10FFD79270EA}" srcOrd="0" destOrd="5" presId="urn:microsoft.com/office/officeart/2005/8/layout/list1"/>
    <dgm:cxn modelId="{C5FA2E32-3585-4E96-B080-809312DFD70D}" srcId="{BAB0BBFF-4AFE-4E05-89C6-45BE37E74DAB}" destId="{6B94EBBF-090D-4D0F-B419-BB8D19C1CE81}" srcOrd="2" destOrd="0" parTransId="{97738208-DA4F-4914-BBB1-D0E39B00382A}" sibTransId="{98011C28-59BF-4F2E-BCB2-8D11CB11AAB6}"/>
    <dgm:cxn modelId="{FC2DFB47-B3E0-4B24-9F87-86A5897ED82C}" type="presOf" srcId="{BAB0BBFF-4AFE-4E05-89C6-45BE37E74DAB}" destId="{F03A06AE-C0AD-4F4D-8C44-523FF904B2F4}" srcOrd="0" destOrd="0" presId="urn:microsoft.com/office/officeart/2005/8/layout/list1"/>
    <dgm:cxn modelId="{D8362748-B957-45A0-99A3-E202B86623E1}" srcId="{DDAE3C92-8F92-4C47-AA1C-386C1CA3574C}" destId="{3B3334EB-2081-4E3F-BABB-91271C50D84B}" srcOrd="3" destOrd="0" parTransId="{11EA17B1-0FDC-4E8A-A1FE-A81AAF696397}" sibTransId="{946FA1B3-4C5F-4981-8AD4-ECDB71B35220}"/>
    <dgm:cxn modelId="{F113936C-E000-48C2-8DE9-1776CAC4716D}" srcId="{BAB0BBFF-4AFE-4E05-89C6-45BE37E74DAB}" destId="{93FF5388-3F6B-437F-85DA-7379E2D16A49}" srcOrd="1" destOrd="0" parTransId="{D6958161-1972-4B89-B931-3E43CA2A7A5F}" sibTransId="{A1B5137F-FBF3-49EB-BF2E-176EDF207573}"/>
    <dgm:cxn modelId="{8B8BD46D-06C8-4FED-B454-61FFBC8E964B}" type="presOf" srcId="{71AC7C17-EF2E-4217-B5DB-6BDCC2A17ECC}" destId="{C2032613-94C4-4E61-A7DE-10FFD79270EA}" srcOrd="0" destOrd="2" presId="urn:microsoft.com/office/officeart/2005/8/layout/list1"/>
    <dgm:cxn modelId="{C5139A50-12B6-42A1-8061-254CD9168214}" srcId="{BAB0BBFF-4AFE-4E05-89C6-45BE37E74DAB}" destId="{106CE597-1F42-431C-A9DE-3C4840C15A49}" srcOrd="0" destOrd="0" parTransId="{1093224C-D512-4BB5-BF6B-D0A930591C72}" sibTransId="{B5BAFEAD-37EE-4ABC-B181-C89052F522BA}"/>
    <dgm:cxn modelId="{394B2876-BC25-4B40-AEAC-C3C30084649E}" srcId="{21E47740-F7CD-4E07-AA55-5377C5E7562D}" destId="{E9CB9B85-DB47-4A5B-95F5-7325322B945A}" srcOrd="0" destOrd="0" parTransId="{618DAB6D-8086-40AD-9E92-4D875A6044C1}" sibTransId="{20201A17-D3AF-4757-A49D-89457EF73612}"/>
    <dgm:cxn modelId="{25EAB476-B7F3-4E12-A1E3-DFE5561941D7}" type="presOf" srcId="{DDAE3C92-8F92-4C47-AA1C-386C1CA3574C}" destId="{03163D7E-9B4B-4B7D-BB66-8922F2CBEC3C}" srcOrd="0" destOrd="0" presId="urn:microsoft.com/office/officeart/2005/8/layout/list1"/>
    <dgm:cxn modelId="{8F943457-E228-4109-A00D-A6637239C3B6}" type="presOf" srcId="{6C44619F-1DB7-4212-BC8F-DF554F17DE5F}" destId="{C2032613-94C4-4E61-A7DE-10FFD79270EA}" srcOrd="0" destOrd="0" presId="urn:microsoft.com/office/officeart/2005/8/layout/list1"/>
    <dgm:cxn modelId="{3E1E0B78-5676-4FEA-AECD-C76F5D82CA38}" type="presOf" srcId="{6B94EBBF-090D-4D0F-B419-BB8D19C1CE81}" destId="{A7846EA1-4FD1-47B8-9981-3163DEB13FB9}" srcOrd="0" destOrd="2" presId="urn:microsoft.com/office/officeart/2005/8/layout/list1"/>
    <dgm:cxn modelId="{4A90A68D-D20B-4106-BEA3-14D70E0D9B81}" type="presOf" srcId="{E9CB9B85-DB47-4A5B-95F5-7325322B945A}" destId="{55BCAFA9-94CE-4EDD-BB3F-3717B9791D99}" srcOrd="0" destOrd="0" presId="urn:microsoft.com/office/officeart/2005/8/layout/list1"/>
    <dgm:cxn modelId="{55F6BB8D-C728-465C-BA29-6AEE983AE8EF}" type="presOf" srcId="{BAB0BBFF-4AFE-4E05-89C6-45BE37E74DAB}" destId="{DD918E55-D9E3-4828-84C3-EF455DB1B783}" srcOrd="1" destOrd="0" presId="urn:microsoft.com/office/officeart/2005/8/layout/list1"/>
    <dgm:cxn modelId="{8177DB98-AD50-4F6D-AEE4-8ADCBE05B97C}" srcId="{DDAE3C92-8F92-4C47-AA1C-386C1CA3574C}" destId="{71AC7C17-EF2E-4217-B5DB-6BDCC2A17ECC}" srcOrd="2" destOrd="0" parTransId="{4FF1DEBB-D859-4E2F-83FF-42FD2D25E285}" sibTransId="{8086A8C5-3B79-499C-9815-5FAAD6C1214B}"/>
    <dgm:cxn modelId="{D1DC95A7-0737-4135-96C8-6C85052FA9D6}" type="presOf" srcId="{EA2B41F2-DA25-43E2-BB10-43EA53BC116C}" destId="{C2032613-94C4-4E61-A7DE-10FFD79270EA}" srcOrd="0" destOrd="1" presId="urn:microsoft.com/office/officeart/2005/8/layout/list1"/>
    <dgm:cxn modelId="{9EF87CB1-948E-4DA3-B707-46598F47FC80}" srcId="{DDAE3C92-8F92-4C47-AA1C-386C1CA3574C}" destId="{8EC25C2F-F595-4E01-BC67-DA0BD10ED523}" srcOrd="4" destOrd="0" parTransId="{39B7D4C1-5022-4C7B-B4E2-D98760FE882D}" sibTransId="{A18758BA-5AA2-43E8-9980-14BD708F576F}"/>
    <dgm:cxn modelId="{ED2B51B4-96C3-4BAA-9706-A16063C031CA}" type="presOf" srcId="{93FF5388-3F6B-437F-85DA-7379E2D16A49}" destId="{A7846EA1-4FD1-47B8-9981-3163DEB13FB9}" srcOrd="0" destOrd="1" presId="urn:microsoft.com/office/officeart/2005/8/layout/list1"/>
    <dgm:cxn modelId="{12730AC0-5587-4B81-82DC-B1130598ED1C}" srcId="{C0DC60A7-1EBF-4F2E-B6E1-92B9650D8DAB}" destId="{BAB0BBFF-4AFE-4E05-89C6-45BE37E74DAB}" srcOrd="0" destOrd="0" parTransId="{23C3BA5E-8B8A-42E0-AC39-9A5FFF837EB8}" sibTransId="{787D6750-F262-4586-97B1-0BA6F3735BBF}"/>
    <dgm:cxn modelId="{04BA5FCE-7F4F-4230-9445-F7AA5B931FBE}" srcId="{C0DC60A7-1EBF-4F2E-B6E1-92B9650D8DAB}" destId="{DDAE3C92-8F92-4C47-AA1C-386C1CA3574C}" srcOrd="2" destOrd="0" parTransId="{860932AA-4D3A-4469-9887-B6C3EED1CF24}" sibTransId="{0657B2AA-E33C-48F8-A419-C49738DD109A}"/>
    <dgm:cxn modelId="{FF59D3D2-77E6-4D20-AEF1-F0EC6BF473AF}" type="presOf" srcId="{DDAE3C92-8F92-4C47-AA1C-386C1CA3574C}" destId="{6555533F-FFAD-4070-AC72-2135A85ADBB4}" srcOrd="1" destOrd="0" presId="urn:microsoft.com/office/officeart/2005/8/layout/list1"/>
    <dgm:cxn modelId="{4BA9D5D6-BD26-4E4A-9985-F5AFF2F76973}" type="presOf" srcId="{21E47740-F7CD-4E07-AA55-5377C5E7562D}" destId="{C4E1D395-190A-4A74-82CC-A5E2E89B3CD0}" srcOrd="1" destOrd="0" presId="urn:microsoft.com/office/officeart/2005/8/layout/list1"/>
    <dgm:cxn modelId="{B718DED9-8687-4778-8996-E679AD7D4592}" type="presOf" srcId="{C0DC60A7-1EBF-4F2E-B6E1-92B9650D8DAB}" destId="{93F5732D-EC89-4720-851E-85FDF03F7A24}" srcOrd="0" destOrd="0" presId="urn:microsoft.com/office/officeart/2005/8/layout/list1"/>
    <dgm:cxn modelId="{6A63D9E1-36BA-47F7-8279-E9464B178F38}" type="presOf" srcId="{106CE597-1F42-431C-A9DE-3C4840C15A49}" destId="{A7846EA1-4FD1-47B8-9981-3163DEB13FB9}" srcOrd="0" destOrd="0" presId="urn:microsoft.com/office/officeart/2005/8/layout/list1"/>
    <dgm:cxn modelId="{A595A0E6-0591-4B94-A3A0-C6F384736A89}" srcId="{DDAE3C92-8F92-4C47-AA1C-386C1CA3574C}" destId="{6C44619F-1DB7-4212-BC8F-DF554F17DE5F}" srcOrd="0" destOrd="0" parTransId="{3094AD06-5662-4A53-BBAF-81178F5B7811}" sibTransId="{AC69F51C-1341-458C-B5B2-79D81848A66C}"/>
    <dgm:cxn modelId="{FF42CDF1-153E-4D60-9C47-A1188F5C8EA2}" srcId="{DDAE3C92-8F92-4C47-AA1C-386C1CA3574C}" destId="{EA2B41F2-DA25-43E2-BB10-43EA53BC116C}" srcOrd="1" destOrd="0" parTransId="{53C24561-019D-434A-9F22-CB6B69CE271C}" sibTransId="{B50FD1AB-0D5A-4081-AFE4-3BCAB7C79454}"/>
    <dgm:cxn modelId="{87FE8601-C157-451B-97C0-80200082D0E3}" type="presParOf" srcId="{93F5732D-EC89-4720-851E-85FDF03F7A24}" destId="{FD806B33-32A9-4963-AFED-05F8BA1317CC}" srcOrd="0" destOrd="0" presId="urn:microsoft.com/office/officeart/2005/8/layout/list1"/>
    <dgm:cxn modelId="{DB57A67C-743A-4824-B238-D6C7D97E633A}" type="presParOf" srcId="{FD806B33-32A9-4963-AFED-05F8BA1317CC}" destId="{F03A06AE-C0AD-4F4D-8C44-523FF904B2F4}" srcOrd="0" destOrd="0" presId="urn:microsoft.com/office/officeart/2005/8/layout/list1"/>
    <dgm:cxn modelId="{B60931C0-96A4-443B-B279-38ADD303677B}" type="presParOf" srcId="{FD806B33-32A9-4963-AFED-05F8BA1317CC}" destId="{DD918E55-D9E3-4828-84C3-EF455DB1B783}" srcOrd="1" destOrd="0" presId="urn:microsoft.com/office/officeart/2005/8/layout/list1"/>
    <dgm:cxn modelId="{A7564389-1C0B-456B-ABB4-7C417AE24735}" type="presParOf" srcId="{93F5732D-EC89-4720-851E-85FDF03F7A24}" destId="{4F67C82F-4486-4D5C-98DA-1D822D3AEBB8}" srcOrd="1" destOrd="0" presId="urn:microsoft.com/office/officeart/2005/8/layout/list1"/>
    <dgm:cxn modelId="{D51CA2F5-F098-436C-A055-FEFDF2737254}" type="presParOf" srcId="{93F5732D-EC89-4720-851E-85FDF03F7A24}" destId="{A7846EA1-4FD1-47B8-9981-3163DEB13FB9}" srcOrd="2" destOrd="0" presId="urn:microsoft.com/office/officeart/2005/8/layout/list1"/>
    <dgm:cxn modelId="{A33BDDC2-4271-4EC2-8459-E0FC66CFC1B2}" type="presParOf" srcId="{93F5732D-EC89-4720-851E-85FDF03F7A24}" destId="{A39C7E6B-8DBE-430F-BD46-481B75BBD284}" srcOrd="3" destOrd="0" presId="urn:microsoft.com/office/officeart/2005/8/layout/list1"/>
    <dgm:cxn modelId="{E7D6B258-AD38-405A-BD28-BE398F1E1E7F}" type="presParOf" srcId="{93F5732D-EC89-4720-851E-85FDF03F7A24}" destId="{B5A5AF35-0208-4D29-83C2-DA15C11D1B05}" srcOrd="4" destOrd="0" presId="urn:microsoft.com/office/officeart/2005/8/layout/list1"/>
    <dgm:cxn modelId="{2C67325F-62BE-4A51-B616-9E2ED2C248B3}" type="presParOf" srcId="{B5A5AF35-0208-4D29-83C2-DA15C11D1B05}" destId="{81A67C4A-3E86-4213-89A4-EBD92B696F9C}" srcOrd="0" destOrd="0" presId="urn:microsoft.com/office/officeart/2005/8/layout/list1"/>
    <dgm:cxn modelId="{70842BB1-A1D2-431D-9015-8382FDA41EE9}" type="presParOf" srcId="{B5A5AF35-0208-4D29-83C2-DA15C11D1B05}" destId="{C4E1D395-190A-4A74-82CC-A5E2E89B3CD0}" srcOrd="1" destOrd="0" presId="urn:microsoft.com/office/officeart/2005/8/layout/list1"/>
    <dgm:cxn modelId="{AFA5FF8C-35B8-4C68-B5CB-2C9A0B576260}" type="presParOf" srcId="{93F5732D-EC89-4720-851E-85FDF03F7A24}" destId="{99AFBBE5-5982-491D-A2D9-E2F2CC5C9777}" srcOrd="5" destOrd="0" presId="urn:microsoft.com/office/officeart/2005/8/layout/list1"/>
    <dgm:cxn modelId="{6A3B2DB8-B789-4536-B1B6-3218AEE39BDE}" type="presParOf" srcId="{93F5732D-EC89-4720-851E-85FDF03F7A24}" destId="{55BCAFA9-94CE-4EDD-BB3F-3717B9791D99}" srcOrd="6" destOrd="0" presId="urn:microsoft.com/office/officeart/2005/8/layout/list1"/>
    <dgm:cxn modelId="{1F111D58-815E-400C-83F0-3663DD967970}" type="presParOf" srcId="{93F5732D-EC89-4720-851E-85FDF03F7A24}" destId="{0D7388DB-1E13-493B-8E1A-1525983BFFA9}" srcOrd="7" destOrd="0" presId="urn:microsoft.com/office/officeart/2005/8/layout/list1"/>
    <dgm:cxn modelId="{37959E36-0F3D-41C2-A795-2DD8CD46C0DA}" type="presParOf" srcId="{93F5732D-EC89-4720-851E-85FDF03F7A24}" destId="{F7E1941E-C646-4B0F-ABEF-9D0F5C14BCC7}" srcOrd="8" destOrd="0" presId="urn:microsoft.com/office/officeart/2005/8/layout/list1"/>
    <dgm:cxn modelId="{815DE989-04B3-4BFB-8E24-4956F7AA8ACC}" type="presParOf" srcId="{F7E1941E-C646-4B0F-ABEF-9D0F5C14BCC7}" destId="{03163D7E-9B4B-4B7D-BB66-8922F2CBEC3C}" srcOrd="0" destOrd="0" presId="urn:microsoft.com/office/officeart/2005/8/layout/list1"/>
    <dgm:cxn modelId="{CEC9E930-E279-4CA6-8BB8-E8A2A39E1B82}" type="presParOf" srcId="{F7E1941E-C646-4B0F-ABEF-9D0F5C14BCC7}" destId="{6555533F-FFAD-4070-AC72-2135A85ADBB4}" srcOrd="1" destOrd="0" presId="urn:microsoft.com/office/officeart/2005/8/layout/list1"/>
    <dgm:cxn modelId="{BC253F5B-1AD4-4D09-9C91-3400F776143A}" type="presParOf" srcId="{93F5732D-EC89-4720-851E-85FDF03F7A24}" destId="{228F5CF3-C396-4C76-BA6C-E57F5DA8762A}" srcOrd="9" destOrd="0" presId="urn:microsoft.com/office/officeart/2005/8/layout/list1"/>
    <dgm:cxn modelId="{9DE888E5-343E-4137-A7C1-CD6758243C92}" type="presParOf" srcId="{93F5732D-EC89-4720-851E-85FDF03F7A24}" destId="{C2032613-94C4-4E61-A7DE-10FFD79270E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289AA-17B8-4031-B99C-2F7C03B5148A}">
      <dsp:nvSpPr>
        <dsp:cNvPr id="0" name=""/>
        <dsp:cNvSpPr/>
      </dsp:nvSpPr>
      <dsp:spPr>
        <a:xfrm>
          <a:off x="0" y="0"/>
          <a:ext cx="8278713" cy="1436662"/>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nl-NL" sz="3700" kern="1200" dirty="0"/>
            <a:t>“Will </a:t>
          </a:r>
          <a:r>
            <a:rPr lang="nl-NL" sz="3700" kern="1200" dirty="0" err="1"/>
            <a:t>you</a:t>
          </a:r>
          <a:r>
            <a:rPr lang="nl-NL" sz="3700" kern="1200" dirty="0"/>
            <a:t> help me </a:t>
          </a:r>
          <a:r>
            <a:rPr lang="nl-NL" sz="3700" kern="1200" dirty="0" err="1"/>
            <a:t>read</a:t>
          </a:r>
          <a:r>
            <a:rPr lang="nl-NL" sz="3700" kern="1200" dirty="0"/>
            <a:t> a </a:t>
          </a:r>
          <a:r>
            <a:rPr lang="nl-NL" sz="3700" kern="1200" dirty="0" err="1"/>
            <a:t>little</a:t>
          </a:r>
          <a:r>
            <a:rPr lang="nl-NL" sz="3700" kern="1200" dirty="0"/>
            <a:t> </a:t>
          </a:r>
          <a:r>
            <a:rPr lang="nl-NL" sz="3700" kern="1200" dirty="0" err="1"/>
            <a:t>better</a:t>
          </a:r>
          <a:r>
            <a:rPr lang="nl-NL" sz="3700" kern="1200" dirty="0"/>
            <a:t>?”</a:t>
          </a:r>
          <a:endParaRPr lang="en-GB" sz="3700" kern="1200" dirty="0"/>
        </a:p>
      </dsp:txBody>
      <dsp:txXfrm>
        <a:off x="70132" y="70132"/>
        <a:ext cx="8138449" cy="1296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99EB8-6DE4-48F1-9EC6-41E5DDBA0241}">
      <dsp:nvSpPr>
        <dsp:cNvPr id="0" name=""/>
        <dsp:cNvSpPr/>
      </dsp:nvSpPr>
      <dsp:spPr>
        <a:xfrm>
          <a:off x="0" y="35464"/>
          <a:ext cx="6364224" cy="115871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D6C43E-E89D-43D3-B2ED-4F6F3E2C6A13}">
      <dsp:nvSpPr>
        <dsp:cNvPr id="0" name=""/>
        <dsp:cNvSpPr/>
      </dsp:nvSpPr>
      <dsp:spPr>
        <a:xfrm>
          <a:off x="350509" y="265688"/>
          <a:ext cx="637290" cy="6372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B10221-6635-4198-9225-9514568682EA}">
      <dsp:nvSpPr>
        <dsp:cNvPr id="0" name=""/>
        <dsp:cNvSpPr/>
      </dsp:nvSpPr>
      <dsp:spPr>
        <a:xfrm>
          <a:off x="1338310" y="4978"/>
          <a:ext cx="5024605"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77900">
            <a:lnSpc>
              <a:spcPct val="90000"/>
            </a:lnSpc>
            <a:spcBef>
              <a:spcPct val="0"/>
            </a:spcBef>
            <a:spcAft>
              <a:spcPct val="35000"/>
            </a:spcAft>
            <a:buNone/>
          </a:pPr>
          <a:r>
            <a:rPr lang="nl-NL" sz="2200" kern="1200"/>
            <a:t>Functional neurology – an introduction</a:t>
          </a:r>
          <a:endParaRPr lang="en-US" sz="2200" kern="1200"/>
        </a:p>
      </dsp:txBody>
      <dsp:txXfrm>
        <a:off x="1338310" y="4978"/>
        <a:ext cx="5024605" cy="1158710"/>
      </dsp:txXfrm>
    </dsp:sp>
    <dsp:sp modelId="{B61FD982-C1C9-4073-9FD2-C6CB68EF6F23}">
      <dsp:nvSpPr>
        <dsp:cNvPr id="0" name=""/>
        <dsp:cNvSpPr/>
      </dsp:nvSpPr>
      <dsp:spPr>
        <a:xfrm>
          <a:off x="0" y="1476517"/>
          <a:ext cx="6364224" cy="115871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39EC9-BF40-4F9A-AF59-F9FF0CF12283}">
      <dsp:nvSpPr>
        <dsp:cNvPr id="0" name=""/>
        <dsp:cNvSpPr/>
      </dsp:nvSpPr>
      <dsp:spPr>
        <a:xfrm>
          <a:off x="350509" y="1714076"/>
          <a:ext cx="637290" cy="6372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14EDEB-45B0-4FC3-A9EC-E5B9981CF8A1}">
      <dsp:nvSpPr>
        <dsp:cNvPr id="0" name=""/>
        <dsp:cNvSpPr/>
      </dsp:nvSpPr>
      <dsp:spPr>
        <a:xfrm>
          <a:off x="1338310" y="1453366"/>
          <a:ext cx="5024605"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77900">
            <a:lnSpc>
              <a:spcPct val="90000"/>
            </a:lnSpc>
            <a:spcBef>
              <a:spcPct val="0"/>
            </a:spcBef>
            <a:spcAft>
              <a:spcPct val="35000"/>
            </a:spcAft>
            <a:buNone/>
          </a:pPr>
          <a:r>
            <a:rPr lang="nl-NL" sz="2200" kern="1200"/>
            <a:t>Basics of the vestibular system</a:t>
          </a:r>
          <a:endParaRPr lang="en-US" sz="2200" kern="1200"/>
        </a:p>
      </dsp:txBody>
      <dsp:txXfrm>
        <a:off x="1338310" y="1453366"/>
        <a:ext cx="5024605" cy="1158710"/>
      </dsp:txXfrm>
    </dsp:sp>
    <dsp:sp modelId="{21402982-E378-44EC-9F4E-F26678C6550B}">
      <dsp:nvSpPr>
        <dsp:cNvPr id="0" name=""/>
        <dsp:cNvSpPr/>
      </dsp:nvSpPr>
      <dsp:spPr>
        <a:xfrm>
          <a:off x="0" y="2901754"/>
          <a:ext cx="6364224" cy="115871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9CF6C-E866-4E55-B4AA-B973B8E3FCC6}">
      <dsp:nvSpPr>
        <dsp:cNvPr id="0" name=""/>
        <dsp:cNvSpPr/>
      </dsp:nvSpPr>
      <dsp:spPr>
        <a:xfrm>
          <a:off x="350509" y="3162464"/>
          <a:ext cx="637290" cy="6372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E47068-AE2B-459C-B537-7788ABE5A986}">
      <dsp:nvSpPr>
        <dsp:cNvPr id="0" name=""/>
        <dsp:cNvSpPr/>
      </dsp:nvSpPr>
      <dsp:spPr>
        <a:xfrm>
          <a:off x="1338310" y="2901754"/>
          <a:ext cx="5024605"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77900">
            <a:lnSpc>
              <a:spcPct val="90000"/>
            </a:lnSpc>
            <a:spcBef>
              <a:spcPct val="0"/>
            </a:spcBef>
            <a:spcAft>
              <a:spcPct val="35000"/>
            </a:spcAft>
            <a:buNone/>
          </a:pPr>
          <a:r>
            <a:rPr lang="nl-NL" sz="2200" kern="1200"/>
            <a:t>Vestibular system: beyond balance</a:t>
          </a:r>
          <a:endParaRPr lang="en-US" sz="2200" kern="1200"/>
        </a:p>
      </dsp:txBody>
      <dsp:txXfrm>
        <a:off x="1338310" y="2901754"/>
        <a:ext cx="5024605" cy="1158710"/>
      </dsp:txXfrm>
    </dsp:sp>
    <dsp:sp modelId="{24400F2E-EB0D-4F7C-A768-9BE173EC5201}">
      <dsp:nvSpPr>
        <dsp:cNvPr id="0" name=""/>
        <dsp:cNvSpPr/>
      </dsp:nvSpPr>
      <dsp:spPr>
        <a:xfrm>
          <a:off x="0" y="4350142"/>
          <a:ext cx="6364224" cy="11587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B07608-5850-421C-9A16-9D1B48832151}">
      <dsp:nvSpPr>
        <dsp:cNvPr id="0" name=""/>
        <dsp:cNvSpPr/>
      </dsp:nvSpPr>
      <dsp:spPr>
        <a:xfrm>
          <a:off x="350509" y="4610852"/>
          <a:ext cx="637290" cy="6372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D98879-3A4A-4E0E-AC54-E68C4E409117}">
      <dsp:nvSpPr>
        <dsp:cNvPr id="0" name=""/>
        <dsp:cNvSpPr/>
      </dsp:nvSpPr>
      <dsp:spPr>
        <a:xfrm>
          <a:off x="1338310" y="4350142"/>
          <a:ext cx="2863900"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977900">
            <a:lnSpc>
              <a:spcPct val="90000"/>
            </a:lnSpc>
            <a:spcBef>
              <a:spcPct val="0"/>
            </a:spcBef>
            <a:spcAft>
              <a:spcPct val="35000"/>
            </a:spcAft>
            <a:buNone/>
          </a:pPr>
          <a:r>
            <a:rPr lang="nl-NL" sz="2200" kern="1200" dirty="0"/>
            <a:t>Practical demo</a:t>
          </a:r>
          <a:endParaRPr lang="en-US" sz="2200" kern="1200" dirty="0"/>
        </a:p>
      </dsp:txBody>
      <dsp:txXfrm>
        <a:off x="1338310" y="4350142"/>
        <a:ext cx="2863900" cy="1158710"/>
      </dsp:txXfrm>
    </dsp:sp>
    <dsp:sp modelId="{824EF7C7-811D-46EF-AACD-480620224812}">
      <dsp:nvSpPr>
        <dsp:cNvPr id="0" name=""/>
        <dsp:cNvSpPr/>
      </dsp:nvSpPr>
      <dsp:spPr>
        <a:xfrm>
          <a:off x="4202211" y="4350142"/>
          <a:ext cx="2160704" cy="1158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30" tIns="122630" rIns="122630" bIns="122630" numCol="1" spcCol="1270" anchor="ctr" anchorCtr="0">
          <a:noAutofit/>
        </a:bodyPr>
        <a:lstStyle/>
        <a:p>
          <a:pPr marL="0" lvl="0" indent="0" algn="l" defTabSz="488950">
            <a:lnSpc>
              <a:spcPct val="90000"/>
            </a:lnSpc>
            <a:spcBef>
              <a:spcPct val="0"/>
            </a:spcBef>
            <a:spcAft>
              <a:spcPct val="35000"/>
            </a:spcAft>
            <a:buNone/>
          </a:pPr>
          <a:r>
            <a:rPr lang="nl-NL" sz="1100" kern="1200"/>
            <a:t>Vestibular and oculomotor evaluation</a:t>
          </a:r>
          <a:endParaRPr lang="en-US" sz="1100" kern="1200"/>
        </a:p>
        <a:p>
          <a:pPr marL="0" lvl="0" indent="0" algn="l" defTabSz="488950">
            <a:lnSpc>
              <a:spcPct val="90000"/>
            </a:lnSpc>
            <a:spcBef>
              <a:spcPct val="0"/>
            </a:spcBef>
            <a:spcAft>
              <a:spcPct val="35000"/>
            </a:spcAft>
            <a:buNone/>
          </a:pPr>
          <a:r>
            <a:rPr lang="nl-NL" sz="1100" kern="1200"/>
            <a:t>Positional testing and repositioning</a:t>
          </a:r>
          <a:endParaRPr lang="en-US" sz="1100" kern="1200"/>
        </a:p>
        <a:p>
          <a:pPr marL="0" lvl="0" indent="0" algn="l" defTabSz="488950">
            <a:lnSpc>
              <a:spcPct val="90000"/>
            </a:lnSpc>
            <a:spcBef>
              <a:spcPct val="0"/>
            </a:spcBef>
            <a:spcAft>
              <a:spcPct val="35000"/>
            </a:spcAft>
            <a:buNone/>
          </a:pPr>
          <a:r>
            <a:rPr lang="nl-NL" sz="1100" kern="1200"/>
            <a:t>Vestibular ocular rehabilitation exercises</a:t>
          </a:r>
          <a:endParaRPr lang="en-US" sz="1100" kern="1200"/>
        </a:p>
      </dsp:txBody>
      <dsp:txXfrm>
        <a:off x="4202211" y="4350142"/>
        <a:ext cx="2160704" cy="1158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46EA1-4FD1-47B8-9981-3163DEB13FB9}">
      <dsp:nvSpPr>
        <dsp:cNvPr id="0" name=""/>
        <dsp:cNvSpPr/>
      </dsp:nvSpPr>
      <dsp:spPr>
        <a:xfrm>
          <a:off x="0" y="411038"/>
          <a:ext cx="8151541" cy="1436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2650" tIns="395732" rIns="632650" bIns="135128" numCol="1" spcCol="1270" anchor="t" anchorCtr="0">
          <a:noAutofit/>
        </a:bodyPr>
        <a:lstStyle/>
        <a:p>
          <a:pPr marL="171450" lvl="1" indent="-171450" algn="l" defTabSz="844550">
            <a:lnSpc>
              <a:spcPct val="90000"/>
            </a:lnSpc>
            <a:spcBef>
              <a:spcPct val="0"/>
            </a:spcBef>
            <a:spcAft>
              <a:spcPct val="15000"/>
            </a:spcAft>
            <a:buChar char="•"/>
          </a:pPr>
          <a:r>
            <a:rPr lang="nl-NL" sz="1900" kern="1200" dirty="0" err="1"/>
            <a:t>Eyes</a:t>
          </a:r>
          <a:endParaRPr lang="en-GB" sz="1900" kern="1200" dirty="0"/>
        </a:p>
        <a:p>
          <a:pPr marL="171450" lvl="1" indent="-171450" algn="l" defTabSz="844550">
            <a:lnSpc>
              <a:spcPct val="90000"/>
            </a:lnSpc>
            <a:spcBef>
              <a:spcPct val="0"/>
            </a:spcBef>
            <a:spcAft>
              <a:spcPct val="15000"/>
            </a:spcAft>
            <a:buChar char="•"/>
          </a:pPr>
          <a:r>
            <a:rPr lang="nl-NL" sz="1900" kern="1200" dirty="0" err="1"/>
            <a:t>Ears</a:t>
          </a:r>
          <a:endParaRPr lang="en-GB" sz="1900" kern="1200" dirty="0"/>
        </a:p>
        <a:p>
          <a:pPr marL="171450" lvl="1" indent="-171450" algn="l" defTabSz="844550">
            <a:lnSpc>
              <a:spcPct val="90000"/>
            </a:lnSpc>
            <a:spcBef>
              <a:spcPct val="0"/>
            </a:spcBef>
            <a:spcAft>
              <a:spcPct val="15000"/>
            </a:spcAft>
            <a:buChar char="•"/>
          </a:pPr>
          <a:r>
            <a:rPr lang="nl-NL" sz="1900" kern="1200" dirty="0" err="1"/>
            <a:t>Muscles</a:t>
          </a:r>
          <a:endParaRPr lang="en-GB" sz="1900" kern="1200" dirty="0"/>
        </a:p>
      </dsp:txBody>
      <dsp:txXfrm>
        <a:off x="0" y="411038"/>
        <a:ext cx="8151541" cy="1436400"/>
      </dsp:txXfrm>
    </dsp:sp>
    <dsp:sp modelId="{DD918E55-D9E3-4828-84C3-EF455DB1B783}">
      <dsp:nvSpPr>
        <dsp:cNvPr id="0" name=""/>
        <dsp:cNvSpPr/>
      </dsp:nvSpPr>
      <dsp:spPr>
        <a:xfrm>
          <a:off x="390960" y="130598"/>
          <a:ext cx="5706078" cy="5608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676" tIns="0" rIns="215676" bIns="0" numCol="1" spcCol="1270" anchor="ctr" anchorCtr="0">
          <a:noAutofit/>
        </a:bodyPr>
        <a:lstStyle/>
        <a:p>
          <a:pPr marL="0" lvl="0" indent="0" algn="l" defTabSz="844550">
            <a:lnSpc>
              <a:spcPct val="90000"/>
            </a:lnSpc>
            <a:spcBef>
              <a:spcPct val="0"/>
            </a:spcBef>
            <a:spcAft>
              <a:spcPct val="35000"/>
            </a:spcAft>
            <a:buNone/>
          </a:pPr>
          <a:r>
            <a:rPr lang="nl-NL" sz="1900" kern="1200" dirty="0" err="1"/>
            <a:t>Activation</a:t>
          </a:r>
          <a:r>
            <a:rPr lang="nl-NL" sz="1900" kern="1200" dirty="0"/>
            <a:t>/stimulus (Neuron </a:t>
          </a:r>
          <a:r>
            <a:rPr lang="nl-NL" sz="1900" kern="1200" dirty="0" err="1"/>
            <a:t>theory</a:t>
          </a:r>
          <a:r>
            <a:rPr lang="nl-NL" sz="1900" kern="1200" dirty="0"/>
            <a:t>) </a:t>
          </a:r>
          <a:endParaRPr lang="en-GB" sz="1900" kern="1200" dirty="0"/>
        </a:p>
      </dsp:txBody>
      <dsp:txXfrm>
        <a:off x="418340" y="157978"/>
        <a:ext cx="5651318" cy="506120"/>
      </dsp:txXfrm>
    </dsp:sp>
    <dsp:sp modelId="{55BCAFA9-94CE-4EDD-BB3F-3717B9791D99}">
      <dsp:nvSpPr>
        <dsp:cNvPr id="0" name=""/>
        <dsp:cNvSpPr/>
      </dsp:nvSpPr>
      <dsp:spPr>
        <a:xfrm>
          <a:off x="0" y="2230478"/>
          <a:ext cx="8151541" cy="807975"/>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2650" tIns="395732" rIns="632650" bIns="135128" numCol="1" spcCol="1270" anchor="t" anchorCtr="0">
          <a:noAutofit/>
        </a:bodyPr>
        <a:lstStyle/>
        <a:p>
          <a:pPr marL="171450" lvl="1" indent="-171450" algn="l" defTabSz="844550">
            <a:lnSpc>
              <a:spcPct val="90000"/>
            </a:lnSpc>
            <a:spcBef>
              <a:spcPct val="0"/>
            </a:spcBef>
            <a:spcAft>
              <a:spcPct val="15000"/>
            </a:spcAft>
            <a:buChar char="•"/>
          </a:pPr>
          <a:r>
            <a:rPr lang="nl-NL" sz="1900" kern="1200" dirty="0"/>
            <a:t>Gut issues</a:t>
          </a:r>
          <a:endParaRPr lang="en-GB" sz="1900" kern="1200" dirty="0"/>
        </a:p>
      </dsp:txBody>
      <dsp:txXfrm>
        <a:off x="0" y="2230478"/>
        <a:ext cx="8151541" cy="807975"/>
      </dsp:txXfrm>
    </dsp:sp>
    <dsp:sp modelId="{C4E1D395-190A-4A74-82CC-A5E2E89B3CD0}">
      <dsp:nvSpPr>
        <dsp:cNvPr id="0" name=""/>
        <dsp:cNvSpPr/>
      </dsp:nvSpPr>
      <dsp:spPr>
        <a:xfrm>
          <a:off x="407577" y="1950038"/>
          <a:ext cx="5706078" cy="5608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676" tIns="0" rIns="215676" bIns="0" numCol="1" spcCol="1270" anchor="ctr" anchorCtr="0">
          <a:noAutofit/>
        </a:bodyPr>
        <a:lstStyle/>
        <a:p>
          <a:pPr marL="0" lvl="0" indent="0" algn="l" defTabSz="844550">
            <a:lnSpc>
              <a:spcPct val="90000"/>
            </a:lnSpc>
            <a:spcBef>
              <a:spcPct val="0"/>
            </a:spcBef>
            <a:spcAft>
              <a:spcPct val="35000"/>
            </a:spcAft>
            <a:buNone/>
          </a:pPr>
          <a:r>
            <a:rPr lang="nl-NL" sz="1900" kern="1200" dirty="0" err="1"/>
            <a:t>Nutritional</a:t>
          </a:r>
          <a:r>
            <a:rPr lang="nl-NL" sz="1900" kern="1200" dirty="0"/>
            <a:t> status (CIS)</a:t>
          </a:r>
          <a:endParaRPr lang="en-GB" sz="1900" kern="1200" dirty="0"/>
        </a:p>
      </dsp:txBody>
      <dsp:txXfrm>
        <a:off x="434957" y="1977418"/>
        <a:ext cx="5651318" cy="506120"/>
      </dsp:txXfrm>
    </dsp:sp>
    <dsp:sp modelId="{C2032613-94C4-4E61-A7DE-10FFD79270EA}">
      <dsp:nvSpPr>
        <dsp:cNvPr id="0" name=""/>
        <dsp:cNvSpPr/>
      </dsp:nvSpPr>
      <dsp:spPr>
        <a:xfrm>
          <a:off x="0" y="3421493"/>
          <a:ext cx="8151541" cy="23940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2650" tIns="395732" rIns="632650" bIns="135128" numCol="1" spcCol="1270" anchor="t" anchorCtr="0">
          <a:noAutofit/>
        </a:bodyPr>
        <a:lstStyle/>
        <a:p>
          <a:pPr marL="171450" lvl="1" indent="-171450" algn="l" defTabSz="844550">
            <a:lnSpc>
              <a:spcPct val="90000"/>
            </a:lnSpc>
            <a:spcBef>
              <a:spcPct val="0"/>
            </a:spcBef>
            <a:spcAft>
              <a:spcPct val="15000"/>
            </a:spcAft>
            <a:buChar char="•"/>
          </a:pPr>
          <a:r>
            <a:rPr lang="nl-NL" sz="1900" kern="1200" dirty="0" err="1"/>
            <a:t>Gabapentin</a:t>
          </a:r>
          <a:endParaRPr lang="en-GB" sz="1900" kern="1200" dirty="0"/>
        </a:p>
        <a:p>
          <a:pPr marL="171450" lvl="1" indent="-171450" algn="l" defTabSz="844550">
            <a:lnSpc>
              <a:spcPct val="90000"/>
            </a:lnSpc>
            <a:spcBef>
              <a:spcPct val="0"/>
            </a:spcBef>
            <a:spcAft>
              <a:spcPct val="15000"/>
            </a:spcAft>
            <a:buChar char="•"/>
          </a:pPr>
          <a:r>
            <a:rPr lang="nl-NL" sz="1900" kern="1200" dirty="0"/>
            <a:t>Oxazepam</a:t>
          </a:r>
          <a:endParaRPr lang="en-GB" sz="1900" kern="1200" dirty="0"/>
        </a:p>
        <a:p>
          <a:pPr marL="171450" lvl="1" indent="-171450" algn="l" defTabSz="844550">
            <a:lnSpc>
              <a:spcPct val="90000"/>
            </a:lnSpc>
            <a:spcBef>
              <a:spcPct val="0"/>
            </a:spcBef>
            <a:spcAft>
              <a:spcPct val="15000"/>
            </a:spcAft>
            <a:buChar char="•"/>
          </a:pPr>
          <a:r>
            <a:rPr lang="nl-NL" sz="1900" kern="1200" dirty="0"/>
            <a:t>Diazepam</a:t>
          </a:r>
          <a:endParaRPr lang="en-GB" sz="1900" kern="1200" dirty="0"/>
        </a:p>
        <a:p>
          <a:pPr marL="171450" lvl="1" indent="-171450" algn="l" defTabSz="844550">
            <a:lnSpc>
              <a:spcPct val="90000"/>
            </a:lnSpc>
            <a:spcBef>
              <a:spcPct val="0"/>
            </a:spcBef>
            <a:spcAft>
              <a:spcPct val="15000"/>
            </a:spcAft>
            <a:buChar char="•"/>
          </a:pPr>
          <a:r>
            <a:rPr lang="nl-NL" sz="1900" kern="1200" dirty="0" err="1"/>
            <a:t>Sarotex</a:t>
          </a:r>
          <a:endParaRPr lang="en-GB" sz="1900" kern="1200" dirty="0"/>
        </a:p>
        <a:p>
          <a:pPr marL="171450" lvl="1" indent="-171450" algn="l" defTabSz="844550">
            <a:lnSpc>
              <a:spcPct val="90000"/>
            </a:lnSpc>
            <a:spcBef>
              <a:spcPct val="0"/>
            </a:spcBef>
            <a:spcAft>
              <a:spcPct val="15000"/>
            </a:spcAft>
            <a:buChar char="•"/>
          </a:pPr>
          <a:r>
            <a:rPr lang="nl-NL" sz="1900" kern="1200" dirty="0"/>
            <a:t>Paracetamol</a:t>
          </a:r>
          <a:endParaRPr lang="en-GB" sz="1900" kern="1200" dirty="0"/>
        </a:p>
        <a:p>
          <a:pPr marL="171450" lvl="1" indent="-171450" algn="l" defTabSz="844550">
            <a:lnSpc>
              <a:spcPct val="90000"/>
            </a:lnSpc>
            <a:spcBef>
              <a:spcPct val="0"/>
            </a:spcBef>
            <a:spcAft>
              <a:spcPct val="15000"/>
            </a:spcAft>
            <a:buChar char="•"/>
          </a:pPr>
          <a:r>
            <a:rPr lang="nl-NL" sz="1900" kern="1200" dirty="0"/>
            <a:t>Omeprazol</a:t>
          </a:r>
          <a:endParaRPr lang="en-GB" sz="1900" kern="1200" dirty="0"/>
        </a:p>
      </dsp:txBody>
      <dsp:txXfrm>
        <a:off x="0" y="3421493"/>
        <a:ext cx="8151541" cy="2394000"/>
      </dsp:txXfrm>
    </dsp:sp>
    <dsp:sp modelId="{6555533F-FFAD-4070-AC72-2135A85ADBB4}">
      <dsp:nvSpPr>
        <dsp:cNvPr id="0" name=""/>
        <dsp:cNvSpPr/>
      </dsp:nvSpPr>
      <dsp:spPr>
        <a:xfrm>
          <a:off x="407577" y="3141053"/>
          <a:ext cx="5706078" cy="560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676" tIns="0" rIns="215676" bIns="0" numCol="1" spcCol="1270" anchor="ctr" anchorCtr="0">
          <a:noAutofit/>
        </a:bodyPr>
        <a:lstStyle/>
        <a:p>
          <a:pPr marL="0" lvl="0" indent="0" algn="l" defTabSz="844550">
            <a:lnSpc>
              <a:spcPct val="90000"/>
            </a:lnSpc>
            <a:spcBef>
              <a:spcPct val="0"/>
            </a:spcBef>
            <a:spcAft>
              <a:spcPct val="35000"/>
            </a:spcAft>
            <a:buNone/>
          </a:pPr>
          <a:r>
            <a:rPr lang="nl-NL" sz="1900" kern="1200" dirty="0" err="1"/>
            <a:t>Medications</a:t>
          </a:r>
          <a:r>
            <a:rPr lang="nl-NL" sz="1900" kern="1200" dirty="0"/>
            <a:t> (</a:t>
          </a:r>
          <a:r>
            <a:rPr lang="nl-NL" sz="1900" kern="1200" dirty="0" err="1"/>
            <a:t>Metabolic</a:t>
          </a:r>
          <a:r>
            <a:rPr lang="nl-NL" sz="1900" kern="1200" dirty="0"/>
            <a:t> </a:t>
          </a:r>
          <a:r>
            <a:rPr lang="nl-NL" sz="1900" kern="1200" dirty="0" err="1"/>
            <a:t>capacity</a:t>
          </a:r>
          <a:r>
            <a:rPr lang="nl-NL" sz="1900" kern="1200" dirty="0"/>
            <a:t>/ </a:t>
          </a:r>
          <a:r>
            <a:rPr lang="nl-NL" sz="1900" kern="1200" dirty="0" err="1"/>
            <a:t>limitations</a:t>
          </a:r>
          <a:r>
            <a:rPr lang="nl-NL" sz="1900" kern="1200" dirty="0"/>
            <a:t>)</a:t>
          </a:r>
          <a:endParaRPr lang="en-GB" sz="1900" kern="1200" dirty="0"/>
        </a:p>
      </dsp:txBody>
      <dsp:txXfrm>
        <a:off x="434957" y="3168433"/>
        <a:ext cx="5651318"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FB7D4-F5D9-4A88-A5A9-DFC7C6A5AAFD}" type="datetimeFigureOut">
              <a:rPr lang="nl-NL" smtClean="0"/>
              <a:t>16-10-2024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760302-5684-4B3D-8F0E-A8C3DC8C4803}" type="slidenum">
              <a:rPr lang="nl-NL" smtClean="0"/>
              <a:t>‹nr.›</a:t>
            </a:fld>
            <a:endParaRPr lang="nl-NL"/>
          </a:p>
        </p:txBody>
      </p:sp>
    </p:spTree>
    <p:extLst>
      <p:ext uri="{BB962C8B-B14F-4D97-AF65-F5344CB8AC3E}">
        <p14:creationId xmlns:p14="http://schemas.microsoft.com/office/powerpoint/2010/main" val="3708010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Learned</a:t>
            </a:r>
            <a:r>
              <a:rPr lang="nl-NL" dirty="0"/>
              <a:t> </a:t>
            </a:r>
            <a:r>
              <a:rPr lang="nl-NL" dirty="0" err="1"/>
              <a:t>bascis</a:t>
            </a:r>
            <a:r>
              <a:rPr lang="nl-NL" dirty="0"/>
              <a:t> </a:t>
            </a:r>
          </a:p>
          <a:p>
            <a:r>
              <a:rPr lang="nl-NL" dirty="0" err="1"/>
              <a:t>Worked</a:t>
            </a:r>
            <a:r>
              <a:rPr lang="nl-NL" dirty="0"/>
              <a:t> as a chiropractor, </a:t>
            </a:r>
            <a:r>
              <a:rPr lang="nl-NL" dirty="0" err="1"/>
              <a:t>Looking</a:t>
            </a:r>
            <a:r>
              <a:rPr lang="nl-NL" dirty="0"/>
              <a:t> at </a:t>
            </a:r>
            <a:r>
              <a:rPr lang="nl-NL" dirty="0" err="1"/>
              <a:t>pupils</a:t>
            </a:r>
            <a:endParaRPr lang="nl-NL" dirty="0"/>
          </a:p>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a:t>
            </a:fld>
            <a:endParaRPr lang="nl-NL"/>
          </a:p>
        </p:txBody>
      </p:sp>
    </p:spTree>
    <p:extLst>
      <p:ext uri="{BB962C8B-B14F-4D97-AF65-F5344CB8AC3E}">
        <p14:creationId xmlns:p14="http://schemas.microsoft.com/office/powerpoint/2010/main" val="3355105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Push-pull </a:t>
            </a:r>
            <a:r>
              <a:rPr lang="nl-NL" sz="1200" dirty="0" err="1"/>
              <a:t>mechanism</a:t>
            </a:r>
            <a:endParaRPr lang="nl-NL" sz="1200" dirty="0"/>
          </a:p>
          <a:p>
            <a:r>
              <a:rPr lang="nl-NL" sz="1200" dirty="0" err="1"/>
              <a:t>Fluid</a:t>
            </a:r>
            <a:r>
              <a:rPr lang="nl-NL" sz="1200" dirty="0"/>
              <a:t> motion </a:t>
            </a:r>
            <a:r>
              <a:rPr lang="nl-NL" sz="1200" dirty="0" err="1"/>
              <a:t>based</a:t>
            </a:r>
            <a:endParaRPr lang="nl-NL" sz="1200" dirty="0"/>
          </a:p>
          <a:p>
            <a:r>
              <a:rPr lang="nl-NL" sz="1200" dirty="0" err="1"/>
              <a:t>Vestibular</a:t>
            </a:r>
            <a:r>
              <a:rPr lang="nl-NL" sz="1200" dirty="0"/>
              <a:t> </a:t>
            </a:r>
            <a:r>
              <a:rPr lang="nl-NL" sz="1200" dirty="0" err="1"/>
              <a:t>nerves</a:t>
            </a:r>
            <a:endParaRPr lang="nl-NL" sz="1200" dirty="0"/>
          </a:p>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21</a:t>
            </a:fld>
            <a:endParaRPr lang="nl-NL"/>
          </a:p>
        </p:txBody>
      </p:sp>
    </p:spTree>
    <p:extLst>
      <p:ext uri="{BB962C8B-B14F-4D97-AF65-F5344CB8AC3E}">
        <p14:creationId xmlns:p14="http://schemas.microsoft.com/office/powerpoint/2010/main" val="17955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A510E-0CF8-7B64-97B0-37B8FADDB0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B0A4C1-FA64-1AF3-2127-63E229BFCD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7C8601-1DB3-C17B-C3D2-D77C02ACC65A}"/>
              </a:ext>
            </a:extLst>
          </p:cNvPr>
          <p:cNvSpPr>
            <a:spLocks noGrp="1"/>
          </p:cNvSpPr>
          <p:nvPr>
            <p:ph type="body" idx="1"/>
          </p:nvPr>
        </p:nvSpPr>
        <p:spPr/>
        <p:txBody>
          <a:bodyPr/>
          <a:lstStyle/>
          <a:p>
            <a:r>
              <a:rPr lang="nl-NL" sz="1200" dirty="0"/>
              <a:t>Push-pull </a:t>
            </a:r>
            <a:r>
              <a:rPr lang="nl-NL" sz="1200" dirty="0" err="1"/>
              <a:t>mechanism</a:t>
            </a:r>
            <a:endParaRPr lang="nl-NL" sz="1200" dirty="0"/>
          </a:p>
          <a:p>
            <a:r>
              <a:rPr lang="nl-NL" sz="1200" dirty="0" err="1"/>
              <a:t>Fluid</a:t>
            </a:r>
            <a:r>
              <a:rPr lang="nl-NL" sz="1200" dirty="0"/>
              <a:t> motion </a:t>
            </a:r>
            <a:r>
              <a:rPr lang="nl-NL" sz="1200" dirty="0" err="1"/>
              <a:t>based</a:t>
            </a:r>
            <a:endParaRPr lang="nl-NL" sz="1200" dirty="0"/>
          </a:p>
          <a:p>
            <a:r>
              <a:rPr lang="nl-NL" sz="1200" dirty="0" err="1"/>
              <a:t>Vestibular</a:t>
            </a:r>
            <a:r>
              <a:rPr lang="nl-NL" sz="1200" dirty="0"/>
              <a:t> </a:t>
            </a:r>
            <a:r>
              <a:rPr lang="nl-NL" sz="1200" dirty="0" err="1"/>
              <a:t>nerves</a:t>
            </a:r>
            <a:endParaRPr lang="nl-NL" sz="1200" dirty="0"/>
          </a:p>
          <a:p>
            <a:endParaRPr lang="en-GB" dirty="0"/>
          </a:p>
        </p:txBody>
      </p:sp>
      <p:sp>
        <p:nvSpPr>
          <p:cNvPr id="4" name="Tijdelijke aanduiding voor dianummer 3">
            <a:extLst>
              <a:ext uri="{FF2B5EF4-FFF2-40B4-BE49-F238E27FC236}">
                <a16:creationId xmlns:a16="http://schemas.microsoft.com/office/drawing/2014/main" id="{9D9B8D93-253B-5F4E-E5C3-8FDC9CA0708A}"/>
              </a:ext>
            </a:extLst>
          </p:cNvPr>
          <p:cNvSpPr>
            <a:spLocks noGrp="1"/>
          </p:cNvSpPr>
          <p:nvPr>
            <p:ph type="sldNum" sz="quarter" idx="5"/>
          </p:nvPr>
        </p:nvSpPr>
        <p:spPr/>
        <p:txBody>
          <a:bodyPr/>
          <a:lstStyle/>
          <a:p>
            <a:fld id="{57760302-5684-4B3D-8F0E-A8C3DC8C4803}" type="slidenum">
              <a:rPr lang="nl-NL" smtClean="0"/>
              <a:t>22</a:t>
            </a:fld>
            <a:endParaRPr lang="nl-NL"/>
          </a:p>
        </p:txBody>
      </p:sp>
    </p:spTree>
    <p:extLst>
      <p:ext uri="{BB962C8B-B14F-4D97-AF65-F5344CB8AC3E}">
        <p14:creationId xmlns:p14="http://schemas.microsoft.com/office/powerpoint/2010/main" val="109733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Push-pull </a:t>
            </a:r>
            <a:r>
              <a:rPr lang="nl-NL" sz="1200" dirty="0" err="1"/>
              <a:t>mechanism</a:t>
            </a:r>
            <a:endParaRPr lang="nl-NL" sz="1200" dirty="0"/>
          </a:p>
          <a:p>
            <a:r>
              <a:rPr lang="nl-NL" sz="1200" dirty="0" err="1"/>
              <a:t>Fluid</a:t>
            </a:r>
            <a:r>
              <a:rPr lang="nl-NL" sz="1200" dirty="0"/>
              <a:t> motion </a:t>
            </a:r>
            <a:r>
              <a:rPr lang="nl-NL" sz="1200" dirty="0" err="1"/>
              <a:t>based</a:t>
            </a:r>
            <a:endParaRPr lang="nl-NL" sz="1200" dirty="0"/>
          </a:p>
          <a:p>
            <a:r>
              <a:rPr lang="nl-NL" sz="1200" dirty="0" err="1"/>
              <a:t>Vestibular</a:t>
            </a:r>
            <a:r>
              <a:rPr lang="nl-NL" sz="1200" dirty="0"/>
              <a:t> </a:t>
            </a:r>
            <a:r>
              <a:rPr lang="nl-NL" sz="1200" dirty="0" err="1"/>
              <a:t>nerves</a:t>
            </a:r>
            <a:endParaRPr lang="nl-NL" sz="1200" dirty="0"/>
          </a:p>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23</a:t>
            </a:fld>
            <a:endParaRPr lang="nl-NL"/>
          </a:p>
        </p:txBody>
      </p:sp>
    </p:spTree>
    <p:extLst>
      <p:ext uri="{BB962C8B-B14F-4D97-AF65-F5344CB8AC3E}">
        <p14:creationId xmlns:p14="http://schemas.microsoft.com/office/powerpoint/2010/main" val="9366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B8A6F-AB13-D0E2-F1D7-53538A0C54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E59850-2D9F-2874-5256-CBFC1C121E5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6B11AD-9582-DFF8-692C-3645B43D311C}"/>
              </a:ext>
            </a:extLst>
          </p:cNvPr>
          <p:cNvSpPr>
            <a:spLocks noGrp="1"/>
          </p:cNvSpPr>
          <p:nvPr>
            <p:ph type="body" idx="1"/>
          </p:nvPr>
        </p:nvSpPr>
        <p:spPr/>
        <p:txBody>
          <a:bodyPr/>
          <a:lstStyle/>
          <a:p>
            <a:r>
              <a:rPr lang="nl-NL" sz="1200" dirty="0"/>
              <a:t>Push-pull </a:t>
            </a:r>
            <a:r>
              <a:rPr lang="nl-NL" sz="1200" dirty="0" err="1"/>
              <a:t>mechanism</a:t>
            </a:r>
            <a:endParaRPr lang="nl-NL" sz="1200" dirty="0"/>
          </a:p>
          <a:p>
            <a:r>
              <a:rPr lang="nl-NL" sz="1200" dirty="0" err="1"/>
              <a:t>Fluid</a:t>
            </a:r>
            <a:r>
              <a:rPr lang="nl-NL" sz="1200" dirty="0"/>
              <a:t> motion </a:t>
            </a:r>
            <a:r>
              <a:rPr lang="nl-NL" sz="1200" dirty="0" err="1"/>
              <a:t>based</a:t>
            </a:r>
            <a:endParaRPr lang="nl-NL" sz="1200" dirty="0"/>
          </a:p>
          <a:p>
            <a:r>
              <a:rPr lang="nl-NL" sz="1200" dirty="0" err="1"/>
              <a:t>Vestibular</a:t>
            </a:r>
            <a:r>
              <a:rPr lang="nl-NL" sz="1200" dirty="0"/>
              <a:t> </a:t>
            </a:r>
            <a:r>
              <a:rPr lang="nl-NL" sz="1200" dirty="0" err="1"/>
              <a:t>nerves</a:t>
            </a:r>
            <a:endParaRPr lang="nl-NL" sz="1200" dirty="0"/>
          </a:p>
          <a:p>
            <a:endParaRPr lang="en-GB" dirty="0"/>
          </a:p>
        </p:txBody>
      </p:sp>
      <p:sp>
        <p:nvSpPr>
          <p:cNvPr id="4" name="Tijdelijke aanduiding voor dianummer 3">
            <a:extLst>
              <a:ext uri="{FF2B5EF4-FFF2-40B4-BE49-F238E27FC236}">
                <a16:creationId xmlns:a16="http://schemas.microsoft.com/office/drawing/2014/main" id="{F913A4AD-DBF0-26FA-9F69-8859296331BA}"/>
              </a:ext>
            </a:extLst>
          </p:cNvPr>
          <p:cNvSpPr>
            <a:spLocks noGrp="1"/>
          </p:cNvSpPr>
          <p:nvPr>
            <p:ph type="sldNum" sz="quarter" idx="5"/>
          </p:nvPr>
        </p:nvSpPr>
        <p:spPr/>
        <p:txBody>
          <a:bodyPr/>
          <a:lstStyle/>
          <a:p>
            <a:fld id="{57760302-5684-4B3D-8F0E-A8C3DC8C4803}" type="slidenum">
              <a:rPr lang="nl-NL" smtClean="0"/>
              <a:t>24</a:t>
            </a:fld>
            <a:endParaRPr lang="nl-NL"/>
          </a:p>
        </p:txBody>
      </p:sp>
    </p:spTree>
    <p:extLst>
      <p:ext uri="{BB962C8B-B14F-4D97-AF65-F5344CB8AC3E}">
        <p14:creationId xmlns:p14="http://schemas.microsoft.com/office/powerpoint/2010/main" val="4133825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VSR: via </a:t>
            </a:r>
            <a:r>
              <a:rPr lang="nl-NL" dirty="0" err="1"/>
              <a:t>lateral</a:t>
            </a:r>
            <a:r>
              <a:rPr lang="nl-NL" dirty="0"/>
              <a:t> VN (</a:t>
            </a:r>
            <a:r>
              <a:rPr lang="nl-NL" dirty="0" err="1"/>
              <a:t>Deiter’s</a:t>
            </a:r>
            <a:r>
              <a:rPr lang="nl-NL" dirty="0"/>
              <a:t>) </a:t>
            </a:r>
            <a:r>
              <a:rPr lang="nl-NL" dirty="0" err="1"/>
              <a:t>and</a:t>
            </a:r>
            <a:r>
              <a:rPr lang="nl-NL" dirty="0"/>
              <a:t> </a:t>
            </a:r>
            <a:r>
              <a:rPr lang="nl-NL" dirty="0" err="1"/>
              <a:t>lateral</a:t>
            </a:r>
            <a:r>
              <a:rPr lang="nl-NL" dirty="0"/>
              <a:t> </a:t>
            </a:r>
            <a:r>
              <a:rPr lang="nl-NL" dirty="0" err="1"/>
              <a:t>vestibulospinal</a:t>
            </a:r>
            <a:r>
              <a:rPr lang="nl-NL" dirty="0"/>
              <a:t> </a:t>
            </a:r>
            <a:r>
              <a:rPr lang="nl-NL" dirty="0" err="1"/>
              <a:t>tract</a:t>
            </a:r>
            <a:r>
              <a:rPr lang="nl-NL" dirty="0"/>
              <a:t>: C5-L1 </a:t>
            </a:r>
            <a:r>
              <a:rPr lang="nl-NL" dirty="0" err="1"/>
              <a:t>ipsilateral</a:t>
            </a:r>
            <a:r>
              <a:rPr lang="nl-NL" dirty="0"/>
              <a:t>; </a:t>
            </a:r>
            <a:r>
              <a:rPr lang="nl-NL" dirty="0" err="1"/>
              <a:t>extensors</a:t>
            </a:r>
            <a:r>
              <a:rPr lang="nl-NL" dirty="0"/>
              <a:t> of arms, back </a:t>
            </a:r>
            <a:r>
              <a:rPr lang="nl-NL" dirty="0" err="1"/>
              <a:t>and</a:t>
            </a:r>
            <a:r>
              <a:rPr lang="nl-NL" dirty="0"/>
              <a:t> </a:t>
            </a:r>
            <a:r>
              <a:rPr lang="nl-NL" dirty="0" err="1"/>
              <a:t>proximal</a:t>
            </a:r>
            <a:r>
              <a:rPr lang="nl-NL" dirty="0"/>
              <a:t> </a:t>
            </a:r>
            <a:r>
              <a:rPr lang="nl-NL" dirty="0" err="1"/>
              <a:t>legs</a:t>
            </a:r>
            <a:endParaRPr lang="nl-NL" dirty="0"/>
          </a:p>
          <a:p>
            <a:r>
              <a:rPr lang="nl-NL" dirty="0"/>
              <a:t>VCR: via </a:t>
            </a:r>
            <a:r>
              <a:rPr lang="nl-NL" dirty="0" err="1"/>
              <a:t>medial</a:t>
            </a:r>
            <a:r>
              <a:rPr lang="nl-NL" dirty="0"/>
              <a:t> VN </a:t>
            </a:r>
            <a:r>
              <a:rPr lang="nl-NL" dirty="0" err="1"/>
              <a:t>and</a:t>
            </a:r>
            <a:r>
              <a:rPr lang="nl-NL" dirty="0"/>
              <a:t> </a:t>
            </a:r>
            <a:r>
              <a:rPr lang="nl-NL" dirty="0" err="1"/>
              <a:t>medial</a:t>
            </a:r>
            <a:r>
              <a:rPr lang="nl-NL" dirty="0"/>
              <a:t> </a:t>
            </a:r>
            <a:r>
              <a:rPr lang="nl-NL" dirty="0" err="1"/>
              <a:t>vestibulospinal</a:t>
            </a:r>
            <a:r>
              <a:rPr lang="nl-NL" dirty="0"/>
              <a:t> </a:t>
            </a:r>
            <a:r>
              <a:rPr lang="nl-NL" dirty="0" err="1"/>
              <a:t>tract</a:t>
            </a:r>
            <a:r>
              <a:rPr lang="nl-NL" dirty="0"/>
              <a:t>. </a:t>
            </a:r>
            <a:r>
              <a:rPr lang="nl-NL" dirty="0" err="1"/>
              <a:t>Bilateral</a:t>
            </a:r>
            <a:r>
              <a:rPr lang="nl-NL" dirty="0"/>
              <a:t> </a:t>
            </a:r>
            <a:r>
              <a:rPr lang="nl-NL" dirty="0" err="1"/>
              <a:t>projections</a:t>
            </a:r>
            <a:r>
              <a:rPr lang="nl-NL" dirty="0"/>
              <a:t> C1-4</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26</a:t>
            </a:fld>
            <a:endParaRPr lang="nl-NL"/>
          </a:p>
        </p:txBody>
      </p:sp>
    </p:spTree>
    <p:extLst>
      <p:ext uri="{BB962C8B-B14F-4D97-AF65-F5344CB8AC3E}">
        <p14:creationId xmlns:p14="http://schemas.microsoft.com/office/powerpoint/2010/main" val="1983222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VSR: via </a:t>
            </a:r>
            <a:r>
              <a:rPr lang="nl-NL" dirty="0" err="1"/>
              <a:t>lateral</a:t>
            </a:r>
            <a:r>
              <a:rPr lang="nl-NL" dirty="0"/>
              <a:t> VN (</a:t>
            </a:r>
            <a:r>
              <a:rPr lang="nl-NL" dirty="0" err="1"/>
              <a:t>Deiter’s</a:t>
            </a:r>
            <a:r>
              <a:rPr lang="nl-NL" dirty="0"/>
              <a:t>) </a:t>
            </a:r>
            <a:r>
              <a:rPr lang="nl-NL" dirty="0" err="1"/>
              <a:t>and</a:t>
            </a:r>
            <a:r>
              <a:rPr lang="nl-NL" dirty="0"/>
              <a:t> </a:t>
            </a:r>
            <a:r>
              <a:rPr lang="nl-NL" dirty="0" err="1"/>
              <a:t>lateral</a:t>
            </a:r>
            <a:r>
              <a:rPr lang="nl-NL" dirty="0"/>
              <a:t> </a:t>
            </a:r>
            <a:r>
              <a:rPr lang="nl-NL" dirty="0" err="1"/>
              <a:t>vestibulospinal</a:t>
            </a:r>
            <a:r>
              <a:rPr lang="nl-NL" dirty="0"/>
              <a:t> </a:t>
            </a:r>
            <a:r>
              <a:rPr lang="nl-NL" dirty="0" err="1"/>
              <a:t>tract</a:t>
            </a:r>
            <a:r>
              <a:rPr lang="nl-NL" dirty="0"/>
              <a:t>: C5-L1 </a:t>
            </a:r>
            <a:r>
              <a:rPr lang="nl-NL" dirty="0" err="1"/>
              <a:t>ipsilateral</a:t>
            </a:r>
            <a:r>
              <a:rPr lang="nl-NL" dirty="0"/>
              <a:t>; </a:t>
            </a:r>
            <a:r>
              <a:rPr lang="nl-NL" dirty="0" err="1"/>
              <a:t>extensors</a:t>
            </a:r>
            <a:r>
              <a:rPr lang="nl-NL" dirty="0"/>
              <a:t> of arms, back </a:t>
            </a:r>
            <a:r>
              <a:rPr lang="nl-NL" dirty="0" err="1"/>
              <a:t>and</a:t>
            </a:r>
            <a:r>
              <a:rPr lang="nl-NL" dirty="0"/>
              <a:t> </a:t>
            </a:r>
            <a:r>
              <a:rPr lang="nl-NL" dirty="0" err="1"/>
              <a:t>proximal</a:t>
            </a:r>
            <a:r>
              <a:rPr lang="nl-NL" dirty="0"/>
              <a:t> </a:t>
            </a:r>
            <a:r>
              <a:rPr lang="nl-NL" dirty="0" err="1"/>
              <a:t>legs</a:t>
            </a:r>
            <a:endParaRPr lang="nl-NL" dirty="0"/>
          </a:p>
          <a:p>
            <a:r>
              <a:rPr lang="nl-NL" dirty="0"/>
              <a:t>VCR: via </a:t>
            </a:r>
            <a:r>
              <a:rPr lang="nl-NL" dirty="0" err="1"/>
              <a:t>medial</a:t>
            </a:r>
            <a:r>
              <a:rPr lang="nl-NL" dirty="0"/>
              <a:t> VN </a:t>
            </a:r>
            <a:r>
              <a:rPr lang="nl-NL" dirty="0" err="1"/>
              <a:t>and</a:t>
            </a:r>
            <a:r>
              <a:rPr lang="nl-NL" dirty="0"/>
              <a:t> </a:t>
            </a:r>
            <a:r>
              <a:rPr lang="nl-NL" dirty="0" err="1"/>
              <a:t>medial</a:t>
            </a:r>
            <a:r>
              <a:rPr lang="nl-NL" dirty="0"/>
              <a:t> </a:t>
            </a:r>
            <a:r>
              <a:rPr lang="nl-NL" dirty="0" err="1"/>
              <a:t>vestibulospinal</a:t>
            </a:r>
            <a:r>
              <a:rPr lang="nl-NL" dirty="0"/>
              <a:t> </a:t>
            </a:r>
            <a:r>
              <a:rPr lang="nl-NL" dirty="0" err="1"/>
              <a:t>tract</a:t>
            </a:r>
            <a:r>
              <a:rPr lang="nl-NL" dirty="0"/>
              <a:t>. </a:t>
            </a:r>
            <a:r>
              <a:rPr lang="nl-NL" dirty="0" err="1"/>
              <a:t>Bilateral</a:t>
            </a:r>
            <a:r>
              <a:rPr lang="nl-NL" dirty="0"/>
              <a:t> </a:t>
            </a:r>
            <a:r>
              <a:rPr lang="nl-NL" dirty="0" err="1"/>
              <a:t>projections</a:t>
            </a:r>
            <a:r>
              <a:rPr lang="nl-NL" dirty="0"/>
              <a:t> C1-4</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27</a:t>
            </a:fld>
            <a:endParaRPr lang="nl-NL"/>
          </a:p>
        </p:txBody>
      </p:sp>
    </p:spTree>
    <p:extLst>
      <p:ext uri="{BB962C8B-B14F-4D97-AF65-F5344CB8AC3E}">
        <p14:creationId xmlns:p14="http://schemas.microsoft.com/office/powerpoint/2010/main" val="1034830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VSR: via </a:t>
            </a:r>
            <a:r>
              <a:rPr lang="nl-NL" dirty="0" err="1"/>
              <a:t>lateral</a:t>
            </a:r>
            <a:r>
              <a:rPr lang="nl-NL" dirty="0"/>
              <a:t> VN (</a:t>
            </a:r>
            <a:r>
              <a:rPr lang="nl-NL" dirty="0" err="1"/>
              <a:t>Deiter’s</a:t>
            </a:r>
            <a:r>
              <a:rPr lang="nl-NL" dirty="0"/>
              <a:t>) </a:t>
            </a:r>
            <a:r>
              <a:rPr lang="nl-NL" dirty="0" err="1"/>
              <a:t>and</a:t>
            </a:r>
            <a:r>
              <a:rPr lang="nl-NL" dirty="0"/>
              <a:t> </a:t>
            </a:r>
            <a:r>
              <a:rPr lang="nl-NL" dirty="0" err="1"/>
              <a:t>lateral</a:t>
            </a:r>
            <a:r>
              <a:rPr lang="nl-NL" dirty="0"/>
              <a:t> </a:t>
            </a:r>
            <a:r>
              <a:rPr lang="nl-NL" dirty="0" err="1"/>
              <a:t>vestibulospinal</a:t>
            </a:r>
            <a:r>
              <a:rPr lang="nl-NL" dirty="0"/>
              <a:t> </a:t>
            </a:r>
            <a:r>
              <a:rPr lang="nl-NL" dirty="0" err="1"/>
              <a:t>tract</a:t>
            </a:r>
            <a:r>
              <a:rPr lang="nl-NL" dirty="0"/>
              <a:t>: C5-L1 </a:t>
            </a:r>
            <a:r>
              <a:rPr lang="nl-NL" dirty="0" err="1"/>
              <a:t>ipsilateral</a:t>
            </a:r>
            <a:r>
              <a:rPr lang="nl-NL" dirty="0"/>
              <a:t>; </a:t>
            </a:r>
            <a:r>
              <a:rPr lang="nl-NL" dirty="0" err="1"/>
              <a:t>extensors</a:t>
            </a:r>
            <a:r>
              <a:rPr lang="nl-NL" dirty="0"/>
              <a:t> of arms, back </a:t>
            </a:r>
            <a:r>
              <a:rPr lang="nl-NL" dirty="0" err="1"/>
              <a:t>and</a:t>
            </a:r>
            <a:r>
              <a:rPr lang="nl-NL" dirty="0"/>
              <a:t> </a:t>
            </a:r>
            <a:r>
              <a:rPr lang="nl-NL" dirty="0" err="1"/>
              <a:t>proximal</a:t>
            </a:r>
            <a:r>
              <a:rPr lang="nl-NL" dirty="0"/>
              <a:t> </a:t>
            </a:r>
            <a:r>
              <a:rPr lang="nl-NL" dirty="0" err="1"/>
              <a:t>legs</a:t>
            </a:r>
            <a:endParaRPr lang="nl-NL" dirty="0"/>
          </a:p>
          <a:p>
            <a:r>
              <a:rPr lang="nl-NL" dirty="0"/>
              <a:t>VCR: via </a:t>
            </a:r>
            <a:r>
              <a:rPr lang="nl-NL" dirty="0" err="1"/>
              <a:t>medial</a:t>
            </a:r>
            <a:r>
              <a:rPr lang="nl-NL" dirty="0"/>
              <a:t> VN </a:t>
            </a:r>
            <a:r>
              <a:rPr lang="nl-NL" dirty="0" err="1"/>
              <a:t>and</a:t>
            </a:r>
            <a:r>
              <a:rPr lang="nl-NL" dirty="0"/>
              <a:t> </a:t>
            </a:r>
            <a:r>
              <a:rPr lang="nl-NL" dirty="0" err="1"/>
              <a:t>medial</a:t>
            </a:r>
            <a:r>
              <a:rPr lang="nl-NL" dirty="0"/>
              <a:t> </a:t>
            </a:r>
            <a:r>
              <a:rPr lang="nl-NL" dirty="0" err="1"/>
              <a:t>vestibulospinal</a:t>
            </a:r>
            <a:r>
              <a:rPr lang="nl-NL" dirty="0"/>
              <a:t> </a:t>
            </a:r>
            <a:r>
              <a:rPr lang="nl-NL" dirty="0" err="1"/>
              <a:t>tract</a:t>
            </a:r>
            <a:r>
              <a:rPr lang="nl-NL" dirty="0"/>
              <a:t>. </a:t>
            </a:r>
            <a:r>
              <a:rPr lang="nl-NL" dirty="0" err="1"/>
              <a:t>Bilateral</a:t>
            </a:r>
            <a:r>
              <a:rPr lang="nl-NL" dirty="0"/>
              <a:t> </a:t>
            </a:r>
            <a:r>
              <a:rPr lang="nl-NL" dirty="0" err="1"/>
              <a:t>projections</a:t>
            </a:r>
            <a:r>
              <a:rPr lang="nl-NL" dirty="0"/>
              <a:t> C1-4</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28</a:t>
            </a:fld>
            <a:endParaRPr lang="nl-NL"/>
          </a:p>
        </p:txBody>
      </p:sp>
    </p:spTree>
    <p:extLst>
      <p:ext uri="{BB962C8B-B14F-4D97-AF65-F5344CB8AC3E}">
        <p14:creationId xmlns:p14="http://schemas.microsoft.com/office/powerpoint/2010/main" val="348650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VSR: via </a:t>
            </a:r>
            <a:r>
              <a:rPr lang="nl-NL" dirty="0" err="1"/>
              <a:t>lateral</a:t>
            </a:r>
            <a:r>
              <a:rPr lang="nl-NL" dirty="0"/>
              <a:t> VN (</a:t>
            </a:r>
            <a:r>
              <a:rPr lang="nl-NL" dirty="0" err="1"/>
              <a:t>Deiter’s</a:t>
            </a:r>
            <a:r>
              <a:rPr lang="nl-NL" dirty="0"/>
              <a:t>) </a:t>
            </a:r>
            <a:r>
              <a:rPr lang="nl-NL" dirty="0" err="1"/>
              <a:t>and</a:t>
            </a:r>
            <a:r>
              <a:rPr lang="nl-NL" dirty="0"/>
              <a:t> </a:t>
            </a:r>
            <a:r>
              <a:rPr lang="nl-NL" dirty="0" err="1"/>
              <a:t>lateral</a:t>
            </a:r>
            <a:r>
              <a:rPr lang="nl-NL" dirty="0"/>
              <a:t> </a:t>
            </a:r>
            <a:r>
              <a:rPr lang="nl-NL" dirty="0" err="1"/>
              <a:t>vestibulospinal</a:t>
            </a:r>
            <a:r>
              <a:rPr lang="nl-NL" dirty="0"/>
              <a:t> </a:t>
            </a:r>
            <a:r>
              <a:rPr lang="nl-NL" dirty="0" err="1"/>
              <a:t>tract</a:t>
            </a:r>
            <a:r>
              <a:rPr lang="nl-NL" dirty="0"/>
              <a:t>: C5-L1 </a:t>
            </a:r>
            <a:r>
              <a:rPr lang="nl-NL" dirty="0" err="1"/>
              <a:t>ipsilateral</a:t>
            </a:r>
            <a:r>
              <a:rPr lang="nl-NL" dirty="0"/>
              <a:t>; </a:t>
            </a:r>
            <a:r>
              <a:rPr lang="nl-NL" dirty="0" err="1"/>
              <a:t>extensors</a:t>
            </a:r>
            <a:r>
              <a:rPr lang="nl-NL" dirty="0"/>
              <a:t> of arms, back </a:t>
            </a:r>
            <a:r>
              <a:rPr lang="nl-NL" dirty="0" err="1"/>
              <a:t>and</a:t>
            </a:r>
            <a:r>
              <a:rPr lang="nl-NL" dirty="0"/>
              <a:t> </a:t>
            </a:r>
            <a:r>
              <a:rPr lang="nl-NL" dirty="0" err="1"/>
              <a:t>proximal</a:t>
            </a:r>
            <a:r>
              <a:rPr lang="nl-NL" dirty="0"/>
              <a:t> </a:t>
            </a:r>
            <a:r>
              <a:rPr lang="nl-NL" dirty="0" err="1"/>
              <a:t>legs</a:t>
            </a:r>
            <a:endParaRPr lang="nl-NL" dirty="0"/>
          </a:p>
          <a:p>
            <a:r>
              <a:rPr lang="nl-NL" dirty="0"/>
              <a:t>VCR: via </a:t>
            </a:r>
            <a:r>
              <a:rPr lang="nl-NL" dirty="0" err="1"/>
              <a:t>medial</a:t>
            </a:r>
            <a:r>
              <a:rPr lang="nl-NL" dirty="0"/>
              <a:t> VN </a:t>
            </a:r>
            <a:r>
              <a:rPr lang="nl-NL" dirty="0" err="1"/>
              <a:t>and</a:t>
            </a:r>
            <a:r>
              <a:rPr lang="nl-NL" dirty="0"/>
              <a:t> </a:t>
            </a:r>
            <a:r>
              <a:rPr lang="nl-NL" dirty="0" err="1"/>
              <a:t>medial</a:t>
            </a:r>
            <a:r>
              <a:rPr lang="nl-NL" dirty="0"/>
              <a:t> </a:t>
            </a:r>
            <a:r>
              <a:rPr lang="nl-NL" dirty="0" err="1"/>
              <a:t>vestibulospinal</a:t>
            </a:r>
            <a:r>
              <a:rPr lang="nl-NL" dirty="0"/>
              <a:t> </a:t>
            </a:r>
            <a:r>
              <a:rPr lang="nl-NL" dirty="0" err="1"/>
              <a:t>tract</a:t>
            </a:r>
            <a:r>
              <a:rPr lang="nl-NL" dirty="0"/>
              <a:t>. </a:t>
            </a:r>
            <a:r>
              <a:rPr lang="nl-NL" dirty="0" err="1"/>
              <a:t>Bilateral</a:t>
            </a:r>
            <a:r>
              <a:rPr lang="nl-NL" dirty="0"/>
              <a:t> </a:t>
            </a:r>
            <a:r>
              <a:rPr lang="nl-NL" dirty="0" err="1"/>
              <a:t>projections</a:t>
            </a:r>
            <a:r>
              <a:rPr lang="nl-NL" dirty="0"/>
              <a:t> C1-4</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29</a:t>
            </a:fld>
            <a:endParaRPr lang="nl-NL"/>
          </a:p>
        </p:txBody>
      </p:sp>
    </p:spTree>
    <p:extLst>
      <p:ext uri="{BB962C8B-B14F-4D97-AF65-F5344CB8AC3E}">
        <p14:creationId xmlns:p14="http://schemas.microsoft.com/office/powerpoint/2010/main" val="2860927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VSR: via </a:t>
            </a:r>
            <a:r>
              <a:rPr lang="nl-NL" dirty="0" err="1"/>
              <a:t>lateral</a:t>
            </a:r>
            <a:r>
              <a:rPr lang="nl-NL" dirty="0"/>
              <a:t> VN (</a:t>
            </a:r>
            <a:r>
              <a:rPr lang="nl-NL" dirty="0" err="1"/>
              <a:t>Deiter’s</a:t>
            </a:r>
            <a:r>
              <a:rPr lang="nl-NL" dirty="0"/>
              <a:t>) </a:t>
            </a:r>
            <a:r>
              <a:rPr lang="nl-NL" dirty="0" err="1"/>
              <a:t>and</a:t>
            </a:r>
            <a:r>
              <a:rPr lang="nl-NL" dirty="0"/>
              <a:t> </a:t>
            </a:r>
            <a:r>
              <a:rPr lang="nl-NL" dirty="0" err="1"/>
              <a:t>lateral</a:t>
            </a:r>
            <a:r>
              <a:rPr lang="nl-NL" dirty="0"/>
              <a:t> </a:t>
            </a:r>
            <a:r>
              <a:rPr lang="nl-NL" dirty="0" err="1"/>
              <a:t>vestibulospinal</a:t>
            </a:r>
            <a:r>
              <a:rPr lang="nl-NL" dirty="0"/>
              <a:t> </a:t>
            </a:r>
            <a:r>
              <a:rPr lang="nl-NL" dirty="0" err="1"/>
              <a:t>tract</a:t>
            </a:r>
            <a:r>
              <a:rPr lang="nl-NL" dirty="0"/>
              <a:t>: C5-L1 </a:t>
            </a:r>
            <a:r>
              <a:rPr lang="nl-NL" dirty="0" err="1"/>
              <a:t>ipsilateral</a:t>
            </a:r>
            <a:r>
              <a:rPr lang="nl-NL" dirty="0"/>
              <a:t>; </a:t>
            </a:r>
            <a:r>
              <a:rPr lang="nl-NL" dirty="0" err="1"/>
              <a:t>extensors</a:t>
            </a:r>
            <a:r>
              <a:rPr lang="nl-NL" dirty="0"/>
              <a:t> of arms, back </a:t>
            </a:r>
            <a:r>
              <a:rPr lang="nl-NL" dirty="0" err="1"/>
              <a:t>and</a:t>
            </a:r>
            <a:r>
              <a:rPr lang="nl-NL" dirty="0"/>
              <a:t> </a:t>
            </a:r>
            <a:r>
              <a:rPr lang="nl-NL" dirty="0" err="1"/>
              <a:t>proximal</a:t>
            </a:r>
            <a:r>
              <a:rPr lang="nl-NL" dirty="0"/>
              <a:t> </a:t>
            </a:r>
            <a:r>
              <a:rPr lang="nl-NL" dirty="0" err="1"/>
              <a:t>legs</a:t>
            </a:r>
            <a:endParaRPr lang="nl-NL" dirty="0"/>
          </a:p>
          <a:p>
            <a:r>
              <a:rPr lang="nl-NL" dirty="0"/>
              <a:t>VCR: via </a:t>
            </a:r>
            <a:r>
              <a:rPr lang="nl-NL" dirty="0" err="1"/>
              <a:t>medial</a:t>
            </a:r>
            <a:r>
              <a:rPr lang="nl-NL" dirty="0"/>
              <a:t> VN </a:t>
            </a:r>
            <a:r>
              <a:rPr lang="nl-NL" dirty="0" err="1"/>
              <a:t>and</a:t>
            </a:r>
            <a:r>
              <a:rPr lang="nl-NL" dirty="0"/>
              <a:t> </a:t>
            </a:r>
            <a:r>
              <a:rPr lang="nl-NL" dirty="0" err="1"/>
              <a:t>medial</a:t>
            </a:r>
            <a:r>
              <a:rPr lang="nl-NL" dirty="0"/>
              <a:t> </a:t>
            </a:r>
            <a:r>
              <a:rPr lang="nl-NL" dirty="0" err="1"/>
              <a:t>vestibulospinal</a:t>
            </a:r>
            <a:r>
              <a:rPr lang="nl-NL" dirty="0"/>
              <a:t> </a:t>
            </a:r>
            <a:r>
              <a:rPr lang="nl-NL" dirty="0" err="1"/>
              <a:t>tract</a:t>
            </a:r>
            <a:r>
              <a:rPr lang="nl-NL" dirty="0"/>
              <a:t>. </a:t>
            </a:r>
            <a:r>
              <a:rPr lang="nl-NL" dirty="0" err="1"/>
              <a:t>Bilateral</a:t>
            </a:r>
            <a:r>
              <a:rPr lang="nl-NL" dirty="0"/>
              <a:t> </a:t>
            </a:r>
            <a:r>
              <a:rPr lang="nl-NL" dirty="0" err="1"/>
              <a:t>projections</a:t>
            </a:r>
            <a:r>
              <a:rPr lang="nl-NL" dirty="0"/>
              <a:t> C1-4</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30</a:t>
            </a:fld>
            <a:endParaRPr lang="nl-NL"/>
          </a:p>
        </p:txBody>
      </p:sp>
    </p:spTree>
    <p:extLst>
      <p:ext uri="{BB962C8B-B14F-4D97-AF65-F5344CB8AC3E}">
        <p14:creationId xmlns:p14="http://schemas.microsoft.com/office/powerpoint/2010/main" val="358921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VSR: via </a:t>
            </a:r>
            <a:r>
              <a:rPr lang="nl-NL" dirty="0" err="1"/>
              <a:t>lateral</a:t>
            </a:r>
            <a:r>
              <a:rPr lang="nl-NL" dirty="0"/>
              <a:t> VN (</a:t>
            </a:r>
            <a:r>
              <a:rPr lang="nl-NL" dirty="0" err="1"/>
              <a:t>Deiter’s</a:t>
            </a:r>
            <a:r>
              <a:rPr lang="nl-NL" dirty="0"/>
              <a:t>) </a:t>
            </a:r>
            <a:r>
              <a:rPr lang="nl-NL" dirty="0" err="1"/>
              <a:t>and</a:t>
            </a:r>
            <a:r>
              <a:rPr lang="nl-NL" dirty="0"/>
              <a:t> </a:t>
            </a:r>
            <a:r>
              <a:rPr lang="nl-NL" dirty="0" err="1"/>
              <a:t>lateral</a:t>
            </a:r>
            <a:r>
              <a:rPr lang="nl-NL" dirty="0"/>
              <a:t> </a:t>
            </a:r>
            <a:r>
              <a:rPr lang="nl-NL" dirty="0" err="1"/>
              <a:t>vestibulospinal</a:t>
            </a:r>
            <a:r>
              <a:rPr lang="nl-NL" dirty="0"/>
              <a:t> </a:t>
            </a:r>
            <a:r>
              <a:rPr lang="nl-NL" dirty="0" err="1"/>
              <a:t>tract</a:t>
            </a:r>
            <a:r>
              <a:rPr lang="nl-NL" dirty="0"/>
              <a:t>: C5-L1 </a:t>
            </a:r>
            <a:r>
              <a:rPr lang="nl-NL" dirty="0" err="1"/>
              <a:t>ipsilateral</a:t>
            </a:r>
            <a:r>
              <a:rPr lang="nl-NL" dirty="0"/>
              <a:t>; </a:t>
            </a:r>
            <a:r>
              <a:rPr lang="nl-NL" dirty="0" err="1"/>
              <a:t>extensors</a:t>
            </a:r>
            <a:r>
              <a:rPr lang="nl-NL" dirty="0"/>
              <a:t> of arms, back </a:t>
            </a:r>
            <a:r>
              <a:rPr lang="nl-NL" dirty="0" err="1"/>
              <a:t>and</a:t>
            </a:r>
            <a:r>
              <a:rPr lang="nl-NL" dirty="0"/>
              <a:t> </a:t>
            </a:r>
            <a:r>
              <a:rPr lang="nl-NL" dirty="0" err="1"/>
              <a:t>proximal</a:t>
            </a:r>
            <a:r>
              <a:rPr lang="nl-NL" dirty="0"/>
              <a:t> </a:t>
            </a:r>
            <a:r>
              <a:rPr lang="nl-NL" dirty="0" err="1"/>
              <a:t>legs</a:t>
            </a:r>
            <a:endParaRPr lang="nl-NL" dirty="0"/>
          </a:p>
          <a:p>
            <a:r>
              <a:rPr lang="nl-NL" dirty="0"/>
              <a:t>VCR: via </a:t>
            </a:r>
            <a:r>
              <a:rPr lang="nl-NL" dirty="0" err="1"/>
              <a:t>medial</a:t>
            </a:r>
            <a:r>
              <a:rPr lang="nl-NL" dirty="0"/>
              <a:t> VN </a:t>
            </a:r>
            <a:r>
              <a:rPr lang="nl-NL" dirty="0" err="1"/>
              <a:t>and</a:t>
            </a:r>
            <a:r>
              <a:rPr lang="nl-NL" dirty="0"/>
              <a:t> </a:t>
            </a:r>
            <a:r>
              <a:rPr lang="nl-NL" dirty="0" err="1"/>
              <a:t>medial</a:t>
            </a:r>
            <a:r>
              <a:rPr lang="nl-NL" dirty="0"/>
              <a:t> </a:t>
            </a:r>
            <a:r>
              <a:rPr lang="nl-NL" dirty="0" err="1"/>
              <a:t>vestibulospinal</a:t>
            </a:r>
            <a:r>
              <a:rPr lang="nl-NL" dirty="0"/>
              <a:t> </a:t>
            </a:r>
            <a:r>
              <a:rPr lang="nl-NL" dirty="0" err="1"/>
              <a:t>tract</a:t>
            </a:r>
            <a:r>
              <a:rPr lang="nl-NL" dirty="0"/>
              <a:t>. </a:t>
            </a:r>
            <a:r>
              <a:rPr lang="nl-NL" dirty="0" err="1"/>
              <a:t>Bilateral</a:t>
            </a:r>
            <a:r>
              <a:rPr lang="nl-NL" dirty="0"/>
              <a:t> </a:t>
            </a:r>
            <a:r>
              <a:rPr lang="nl-NL" dirty="0" err="1"/>
              <a:t>projections</a:t>
            </a:r>
            <a:r>
              <a:rPr lang="nl-NL" dirty="0"/>
              <a:t> C1-4</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33</a:t>
            </a:fld>
            <a:endParaRPr lang="nl-NL"/>
          </a:p>
        </p:txBody>
      </p:sp>
    </p:spTree>
    <p:extLst>
      <p:ext uri="{BB962C8B-B14F-4D97-AF65-F5344CB8AC3E}">
        <p14:creationId xmlns:p14="http://schemas.microsoft.com/office/powerpoint/2010/main" val="25274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Functional</a:t>
            </a:r>
            <a:r>
              <a:rPr lang="nl-NL" dirty="0"/>
              <a:t> </a:t>
            </a:r>
            <a:r>
              <a:rPr lang="nl-NL" dirty="0" err="1"/>
              <a:t>neurology</a:t>
            </a:r>
            <a:r>
              <a:rPr lang="nl-NL" dirty="0"/>
              <a:t> is a </a:t>
            </a:r>
            <a:r>
              <a:rPr lang="nl-NL" dirty="0" err="1"/>
              <a:t>powerfull</a:t>
            </a:r>
            <a:r>
              <a:rPr lang="nl-NL" dirty="0"/>
              <a:t> </a:t>
            </a:r>
            <a:r>
              <a:rPr lang="nl-NL" dirty="0" err="1"/>
              <a:t>thoughtproces</a:t>
            </a:r>
            <a:r>
              <a:rPr lang="nl-NL" dirty="0"/>
              <a:t>. It </a:t>
            </a:r>
            <a:r>
              <a:rPr lang="nl-NL" dirty="0" err="1"/>
              <a:t>uses</a:t>
            </a:r>
            <a:r>
              <a:rPr lang="nl-NL" dirty="0"/>
              <a:t> neuro </a:t>
            </a:r>
            <a:r>
              <a:rPr lang="nl-NL" dirty="0" err="1"/>
              <a:t>physiology</a:t>
            </a:r>
            <a:r>
              <a:rPr lang="nl-NL" dirty="0"/>
              <a:t> or </a:t>
            </a:r>
            <a:r>
              <a:rPr lang="nl-NL" dirty="0" err="1"/>
              <a:t>pathophysiology</a:t>
            </a:r>
            <a:r>
              <a:rPr lang="nl-NL" dirty="0"/>
              <a:t> as </a:t>
            </a:r>
            <a:r>
              <a:rPr lang="nl-NL" dirty="0" err="1"/>
              <a:t>an</a:t>
            </a:r>
            <a:r>
              <a:rPr lang="nl-NL" dirty="0"/>
              <a:t> </a:t>
            </a:r>
            <a:r>
              <a:rPr lang="nl-NL" dirty="0" err="1"/>
              <a:t>entrance</a:t>
            </a:r>
            <a:r>
              <a:rPr lang="nl-NL" dirty="0"/>
              <a:t> </a:t>
            </a:r>
            <a:r>
              <a:rPr lang="nl-NL" dirty="0" err="1"/>
              <a:t>for</a:t>
            </a:r>
            <a:r>
              <a:rPr lang="nl-NL" dirty="0"/>
              <a:t> </a:t>
            </a:r>
            <a:r>
              <a:rPr lang="nl-NL" dirty="0" err="1"/>
              <a:t>therapy</a:t>
            </a:r>
            <a:r>
              <a:rPr lang="nl-NL" dirty="0"/>
              <a:t> or performance </a:t>
            </a:r>
            <a:r>
              <a:rPr lang="nl-NL" dirty="0" err="1"/>
              <a:t>enhancement</a:t>
            </a:r>
            <a:r>
              <a:rPr lang="nl-NL" dirty="0"/>
              <a:t>. </a:t>
            </a:r>
          </a:p>
          <a:p>
            <a:r>
              <a:rPr lang="nl-NL" dirty="0" err="1"/>
              <a:t>All</a:t>
            </a:r>
            <a:r>
              <a:rPr lang="nl-NL" dirty="0"/>
              <a:t> sensors and </a:t>
            </a:r>
            <a:r>
              <a:rPr lang="nl-NL" dirty="0" err="1"/>
              <a:t>interconnections</a:t>
            </a:r>
            <a:r>
              <a:rPr lang="nl-NL" dirty="0"/>
              <a:t> </a:t>
            </a:r>
            <a:r>
              <a:rPr lang="nl-NL" dirty="0" err="1"/>
              <a:t>can</a:t>
            </a:r>
            <a:r>
              <a:rPr lang="nl-NL" dirty="0"/>
              <a:t> </a:t>
            </a:r>
            <a:r>
              <a:rPr lang="nl-NL" dirty="0" err="1"/>
              <a:t>be</a:t>
            </a:r>
            <a:r>
              <a:rPr lang="nl-NL" dirty="0"/>
              <a:t> </a:t>
            </a:r>
            <a:r>
              <a:rPr lang="nl-NL" dirty="0" err="1"/>
              <a:t>used</a:t>
            </a:r>
            <a:r>
              <a:rPr lang="nl-NL" dirty="0"/>
              <a:t> as a </a:t>
            </a:r>
            <a:r>
              <a:rPr lang="nl-NL" dirty="0" err="1"/>
              <a:t>therapeutic</a:t>
            </a:r>
            <a:r>
              <a:rPr lang="nl-NL" dirty="0"/>
              <a:t> </a:t>
            </a:r>
            <a:r>
              <a:rPr lang="nl-NL" dirty="0" err="1"/>
              <a:t>application</a:t>
            </a:r>
            <a:r>
              <a:rPr lang="nl-NL" dirty="0"/>
              <a:t>. </a:t>
            </a:r>
          </a:p>
          <a:p>
            <a:r>
              <a:rPr lang="nl-NL" dirty="0"/>
              <a:t>Integration of </a:t>
            </a:r>
            <a:r>
              <a:rPr lang="nl-NL" dirty="0" err="1"/>
              <a:t>the</a:t>
            </a:r>
            <a:r>
              <a:rPr lang="nl-NL" dirty="0"/>
              <a:t> </a:t>
            </a:r>
            <a:r>
              <a:rPr lang="nl-NL" dirty="0" err="1"/>
              <a:t>neuronal</a:t>
            </a:r>
            <a:r>
              <a:rPr lang="nl-NL" dirty="0"/>
              <a:t> </a:t>
            </a:r>
            <a:r>
              <a:rPr lang="nl-NL" dirty="0" err="1"/>
              <a:t>networks</a:t>
            </a:r>
            <a:r>
              <a:rPr lang="nl-NL" dirty="0"/>
              <a:t> is </a:t>
            </a:r>
            <a:r>
              <a:rPr lang="nl-NL" dirty="0" err="1"/>
              <a:t>keys</a:t>
            </a:r>
            <a:r>
              <a:rPr lang="nl-NL" dirty="0"/>
              <a:t>. </a:t>
            </a:r>
          </a:p>
          <a:p>
            <a:r>
              <a:rPr lang="en-GB" dirty="0"/>
              <a:t>Why do we need  FN? How can it help?</a:t>
            </a:r>
          </a:p>
          <a:p>
            <a:endParaRPr lang="en-GB" dirty="0"/>
          </a:p>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6</a:t>
            </a:fld>
            <a:endParaRPr lang="nl-NL"/>
          </a:p>
        </p:txBody>
      </p:sp>
    </p:spTree>
    <p:extLst>
      <p:ext uri="{BB962C8B-B14F-4D97-AF65-F5344CB8AC3E}">
        <p14:creationId xmlns:p14="http://schemas.microsoft.com/office/powerpoint/2010/main" val="477937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latin typeface="URWPalladioL-Roma"/>
              </a:rPr>
              <a:t>V</a:t>
            </a:r>
            <a:r>
              <a:rPr lang="en-US" sz="1200" b="0" i="0" u="none" strike="noStrike" baseline="0" dirty="0">
                <a:latin typeface="URWPalladioL-Roma"/>
              </a:rPr>
              <a:t>estibular system: the only sensory system whose information is not directed to a single and specific brain area</a:t>
            </a:r>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35</a:t>
            </a:fld>
            <a:endParaRPr lang="nl-NL"/>
          </a:p>
        </p:txBody>
      </p:sp>
    </p:spTree>
    <p:extLst>
      <p:ext uri="{BB962C8B-B14F-4D97-AF65-F5344CB8AC3E}">
        <p14:creationId xmlns:p14="http://schemas.microsoft.com/office/powerpoint/2010/main" val="816718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STIX-Regular"/>
              </a:rPr>
              <a:t>As </a:t>
            </a:r>
            <a:r>
              <a:rPr lang="en-US" sz="1200" b="0" i="0" u="none" strike="noStrike" baseline="0" dirty="0" err="1">
                <a:latin typeface="STIX-Regular"/>
              </a:rPr>
              <a:t>gravito</a:t>
            </a:r>
            <a:r>
              <a:rPr lang="en-US" sz="1200" b="0" i="0" u="none" strike="noStrike" baseline="0" dirty="0">
                <a:latin typeface="STIX-Regular"/>
              </a:rPr>
              <a:t>-inertial accelerometers, the otolith organs are likely to provide key information regarding changes in head and body position through identification of linear acceleration.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STIX-Regular"/>
              </a:rPr>
              <a:t>Importantly, the otolith organs are known to integrate throughout the autonomic reflex system and may provide a key component in describing various </a:t>
            </a:r>
            <a:r>
              <a:rPr lang="en-US" sz="1200" b="0" i="0" u="none" strike="noStrike" baseline="0" dirty="0" err="1">
                <a:latin typeface="STIX-Regular"/>
              </a:rPr>
              <a:t>vestibulo</a:t>
            </a:r>
            <a:r>
              <a:rPr lang="en-US" sz="1200" b="0" i="0" u="none" strike="noStrike" baseline="0" dirty="0">
                <a:latin typeface="STIX-Regular"/>
              </a:rPr>
              <a:t>-autonomic system pathologies, including orthostatic intolerance.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STIX-Regular"/>
            </a:endParaRPr>
          </a:p>
          <a:p>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36</a:t>
            </a:fld>
            <a:endParaRPr lang="nl-NL"/>
          </a:p>
        </p:txBody>
      </p:sp>
    </p:spTree>
    <p:extLst>
      <p:ext uri="{BB962C8B-B14F-4D97-AF65-F5344CB8AC3E}">
        <p14:creationId xmlns:p14="http://schemas.microsoft.com/office/powerpoint/2010/main" val="3991935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n-US" sz="1200" b="0" i="0" u="none" strike="noStrike" baseline="0" dirty="0">
                <a:solidFill>
                  <a:srgbClr val="000000"/>
                </a:solidFill>
                <a:latin typeface="STIX-Regular"/>
              </a:rPr>
              <a:t>Standing up leads to pooling of blood in the legs and abdomen, requiring countermeasures</a:t>
            </a:r>
          </a:p>
          <a:p>
            <a:pPr marL="0" indent="0" algn="l">
              <a:buNone/>
            </a:pPr>
            <a:r>
              <a:rPr lang="en-US" sz="1200" b="0" i="0" u="none" strike="noStrike" baseline="0" dirty="0">
                <a:solidFill>
                  <a:srgbClr val="000000"/>
                </a:solidFill>
                <a:latin typeface="STIX-Regular"/>
              </a:rPr>
              <a:t>to return blood to the heart for continued cardiac output and cerebral perfusion. Failure of these mechanisms leads to lightheadedness, dizziness, and syncope </a:t>
            </a:r>
          </a:p>
          <a:p>
            <a:pPr marL="0" indent="0" algn="l">
              <a:buNone/>
            </a:pPr>
            <a:r>
              <a:rPr lang="en-US" sz="1200" b="0" i="0" u="none" strike="noStrike" baseline="0" dirty="0">
                <a:solidFill>
                  <a:srgbClr val="000000"/>
                </a:solidFill>
                <a:latin typeface="STIX-Regular"/>
              </a:rPr>
              <a:t>Baroreceptors are the most recognized mechanism to counteract this effect; however, the response time is long (&gt; 1 s). Additional </a:t>
            </a:r>
            <a:r>
              <a:rPr lang="nl-NL" sz="1200" b="0" i="0" u="none" strike="noStrike" baseline="0" dirty="0">
                <a:solidFill>
                  <a:srgbClr val="000000"/>
                </a:solidFill>
                <a:latin typeface="STIX-Regular"/>
              </a:rPr>
              <a:t>information </a:t>
            </a:r>
            <a:r>
              <a:rPr lang="nl-NL" sz="1200" b="0" i="0" u="none" strike="noStrike" baseline="0" dirty="0" err="1">
                <a:solidFill>
                  <a:srgbClr val="000000"/>
                </a:solidFill>
                <a:latin typeface="STIX-Regular"/>
              </a:rPr>
              <a:t>regarding</a:t>
            </a:r>
            <a:r>
              <a:rPr lang="nl-NL" sz="1200" b="0" i="0" u="none" strike="noStrike" baseline="0" dirty="0">
                <a:solidFill>
                  <a:srgbClr val="000000"/>
                </a:solidFill>
                <a:latin typeface="STIX-Regular"/>
              </a:rPr>
              <a:t> </a:t>
            </a:r>
            <a:r>
              <a:rPr lang="nl-NL" sz="1200" b="0" i="0" u="none" strike="noStrike" baseline="0" dirty="0" err="1">
                <a:solidFill>
                  <a:srgbClr val="000000"/>
                </a:solidFill>
                <a:latin typeface="STIX-Regular"/>
              </a:rPr>
              <a:t>translational</a:t>
            </a:r>
            <a:r>
              <a:rPr lang="nl-NL" sz="1200" b="0" i="0" u="none" strike="noStrike" baseline="0" dirty="0">
                <a:solidFill>
                  <a:srgbClr val="000000"/>
                </a:solidFill>
                <a:latin typeface="STIX-Regular"/>
              </a:rPr>
              <a:t> </a:t>
            </a:r>
            <a:r>
              <a:rPr lang="nl-NL" sz="1200" b="0" i="0" u="none" strike="noStrike" baseline="0" dirty="0" err="1">
                <a:solidFill>
                  <a:srgbClr val="000000"/>
                </a:solidFill>
                <a:latin typeface="STIX-Regular"/>
              </a:rPr>
              <a:t>acceleration</a:t>
            </a:r>
            <a:r>
              <a:rPr lang="nl-NL" sz="1200" b="0" i="0" u="none" strike="noStrike" baseline="0" dirty="0">
                <a:solidFill>
                  <a:srgbClr val="000000"/>
                </a:solidFill>
                <a:latin typeface="STIX-Regular"/>
              </a:rPr>
              <a:t> (i.e., standing </a:t>
            </a:r>
            <a:r>
              <a:rPr lang="en-US" sz="1200" b="0" i="0" u="none" strike="noStrike" baseline="0" dirty="0">
                <a:solidFill>
                  <a:srgbClr val="000000"/>
                </a:solidFill>
                <a:latin typeface="STIX-Regular"/>
              </a:rPr>
              <a:t>up) can be transmitted quickly through the vestibular reflex system within 50–100 </a:t>
            </a:r>
            <a:r>
              <a:rPr lang="en-US" sz="1200" b="0" i="0" u="none" strike="noStrike" baseline="0" dirty="0" err="1">
                <a:solidFill>
                  <a:srgbClr val="000000"/>
                </a:solidFill>
                <a:latin typeface="STIX-Regular"/>
              </a:rPr>
              <a:t>ms</a:t>
            </a:r>
            <a:r>
              <a:rPr lang="en-US" sz="1200" b="0" i="0" u="none" strike="noStrike" baseline="0" dirty="0">
                <a:solidFill>
                  <a:srgbClr val="000000"/>
                </a:solidFill>
                <a:latin typeface="STIX-Regular"/>
              </a:rPr>
              <a:t> to initiate a sympathetic response. As such, the baroreceptors and otolith reflexes work together to overcome blood pressure fluctuations associated </a:t>
            </a:r>
            <a:r>
              <a:rPr lang="nl-NL" sz="1200" b="0" i="0" u="none" strike="noStrike" baseline="0" dirty="0" err="1">
                <a:solidFill>
                  <a:srgbClr val="000000"/>
                </a:solidFill>
                <a:latin typeface="STIX-Regular"/>
              </a:rPr>
              <a:t>with</a:t>
            </a:r>
            <a:r>
              <a:rPr lang="nl-NL" sz="1200" b="0" i="0" u="none" strike="noStrike" baseline="0" dirty="0">
                <a:solidFill>
                  <a:srgbClr val="000000"/>
                </a:solidFill>
                <a:latin typeface="STIX-Regular"/>
              </a:rPr>
              <a:t> </a:t>
            </a:r>
            <a:r>
              <a:rPr lang="nl-NL" sz="1200" b="0" i="0" u="none" strike="noStrike" baseline="0" dirty="0" err="1">
                <a:solidFill>
                  <a:srgbClr val="000000"/>
                </a:solidFill>
                <a:latin typeface="STIX-Regular"/>
              </a:rPr>
              <a:t>orthostatic</a:t>
            </a:r>
            <a:r>
              <a:rPr lang="nl-NL" sz="1200" b="0" i="0" u="none" strike="noStrike" baseline="0" dirty="0">
                <a:solidFill>
                  <a:srgbClr val="000000"/>
                </a:solidFill>
                <a:latin typeface="STIX-Regular"/>
              </a:rPr>
              <a:t> </a:t>
            </a:r>
            <a:r>
              <a:rPr lang="nl-NL" sz="1200" b="0" i="0" u="none" strike="noStrike" baseline="0" dirty="0" err="1">
                <a:solidFill>
                  <a:srgbClr val="000000"/>
                </a:solidFill>
                <a:latin typeface="STIX-Regular"/>
              </a:rPr>
              <a:t>challenge</a:t>
            </a:r>
            <a:r>
              <a:rPr lang="nl-NL" sz="1200" b="0" i="0" u="none" strike="noStrike" baseline="0" dirty="0">
                <a:solidFill>
                  <a:srgbClr val="000000"/>
                </a:solidFill>
                <a:latin typeface="STIX-Regular"/>
              </a:rPr>
              <a:t>.</a:t>
            </a:r>
            <a:endParaRPr lang="nl-NL" dirty="0"/>
          </a:p>
          <a:p>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37</a:t>
            </a:fld>
            <a:endParaRPr lang="nl-NL"/>
          </a:p>
        </p:txBody>
      </p:sp>
    </p:spTree>
    <p:extLst>
      <p:ext uri="{BB962C8B-B14F-4D97-AF65-F5344CB8AC3E}">
        <p14:creationId xmlns:p14="http://schemas.microsoft.com/office/powerpoint/2010/main" val="27140753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Times" panose="02020603050405020304" pitchFamily="18" charset="0"/>
              </a:rPr>
              <a:t>Increased gaze and postural instability linked to vestibular loss may demand an elevated allocation of </a:t>
            </a:r>
            <a:r>
              <a:rPr lang="en-US" sz="1200" b="0" i="0" u="none" strike="noStrike" baseline="0" dirty="0">
                <a:solidFill>
                  <a:srgbClr val="000000"/>
                </a:solidFill>
                <a:highlight>
                  <a:srgbClr val="FFFF00"/>
                </a:highlight>
                <a:latin typeface="Times" panose="02020603050405020304" pitchFamily="18" charset="0"/>
              </a:rPr>
              <a:t>attentional resources for balance maintenance</a:t>
            </a:r>
            <a:r>
              <a:rPr lang="en-US" sz="1200" b="0" i="0" u="none" strike="noStrike" baseline="0" dirty="0">
                <a:solidFill>
                  <a:srgbClr val="000000"/>
                </a:solidFill>
                <a:latin typeface="Times" panose="02020603050405020304" pitchFamily="18" charset="0"/>
              </a:rPr>
              <a:t>, leading to a reduction in resources available for cognitive tasks. </a:t>
            </a:r>
            <a:endParaRPr lang="nl-NL" sz="1200" u="none" strike="noStrike" baseline="0" dirty="0">
              <a:solidFill>
                <a:srgbClr val="212121"/>
              </a:solidFill>
              <a:highlight>
                <a:srgbClr val="FFFFFF"/>
              </a:highlight>
              <a:latin typeface="Roboto" panose="02000000000000000000" pitchFamily="2" charset="0"/>
            </a:endParaRPr>
          </a:p>
          <a:p>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39</a:t>
            </a:fld>
            <a:endParaRPr lang="nl-NL"/>
          </a:p>
        </p:txBody>
      </p:sp>
    </p:spTree>
    <p:extLst>
      <p:ext uri="{BB962C8B-B14F-4D97-AF65-F5344CB8AC3E}">
        <p14:creationId xmlns:p14="http://schemas.microsoft.com/office/powerpoint/2010/main" val="2960022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endParaRPr lang="en-US" dirty="0"/>
          </a:p>
          <a:p>
            <a:r>
              <a:rPr lang="en-US" dirty="0"/>
              <a:t>Vestibular Influences: Balancing the Brain</a:t>
            </a:r>
          </a:p>
          <a:p>
            <a:r>
              <a:rPr lang="en-US" dirty="0"/>
              <a:t>Asymmetric labyrinthine activation ameliorates the cognitive deficits induced by lesions of the right parietal cortex and of other brain regions, in humans. </a:t>
            </a:r>
          </a:p>
          <a:p>
            <a:r>
              <a:rPr lang="en-US" dirty="0"/>
              <a:t>Attenuation of the symptoms was observed by either increasing the afferent vestibular discharge on the lesioned side, or by decreasing it on the contralateral side. </a:t>
            </a:r>
          </a:p>
          <a:p>
            <a:r>
              <a:rPr lang="en-US" dirty="0"/>
              <a:t>Patients with right cortical damage are unconscious of body parts (asomatognosia) contralateral to the lesion and present spatial (hemi) neglect, i.e., failure to attend and respond to sensory stimuli contralateral to the lesion side </a:t>
            </a:r>
          </a:p>
          <a:p>
            <a:r>
              <a:rPr lang="en-US" dirty="0"/>
              <a:t>These alterations are not only due to the nervous tissue damage, but also to the imbalance in the activity of right and left hemispheres.</a:t>
            </a:r>
          </a:p>
          <a:p>
            <a:r>
              <a:rPr lang="en-US" dirty="0"/>
              <a:t>It has been observed, in fact, that hemi neglect due to parietal lesions, in animals, ameliorate following a second, symmetric lesion produced in the contralateral hemisphere (</a:t>
            </a:r>
            <a:r>
              <a:rPr lang="en-US" dirty="0" err="1"/>
              <a:t>Lomber</a:t>
            </a:r>
            <a:r>
              <a:rPr lang="en-US" dirty="0"/>
              <a:t> and Payne, 1996). </a:t>
            </a:r>
          </a:p>
          <a:p>
            <a:r>
              <a:rPr lang="en-US" dirty="0"/>
              <a:t>In other words, two symmetric lesions are less impairing than a unilateral one. </a:t>
            </a:r>
          </a:p>
          <a:p>
            <a:r>
              <a:rPr lang="en-US" dirty="0"/>
              <a:t>A possible interpretation of these effects of vestibular stimulation is that these afferents exert a tonic control on the excitability of brain structures and that appropriate modulation of their discharge can decrease the inter-hemispheric imbalance, thus attenuating its neurological consequences.</a:t>
            </a:r>
          </a:p>
          <a:p>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43</a:t>
            </a:fld>
            <a:endParaRPr lang="nl-NL"/>
          </a:p>
        </p:txBody>
      </p:sp>
    </p:spTree>
    <p:extLst>
      <p:ext uri="{BB962C8B-B14F-4D97-AF65-F5344CB8AC3E}">
        <p14:creationId xmlns:p14="http://schemas.microsoft.com/office/powerpoint/2010/main" val="3291964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solidFill>
                  <a:srgbClr val="000000"/>
                </a:solidFill>
                <a:latin typeface="URWPalladioL-Roma"/>
              </a:rPr>
              <a:t>impaired subjects also have cognitive deficits. The question is whether the lack of vestibular</a:t>
            </a:r>
          </a:p>
          <a:p>
            <a:pPr algn="l"/>
            <a:r>
              <a:rPr lang="en-US" sz="1800" b="0" i="0" u="none" strike="noStrike" baseline="0" dirty="0">
                <a:solidFill>
                  <a:srgbClr val="000000"/>
                </a:solidFill>
                <a:latin typeface="URWPalladioL-Roma"/>
              </a:rPr>
              <a:t>stimulation could have similar consequences [</a:t>
            </a:r>
            <a:r>
              <a:rPr lang="en-US" sz="1800" b="0" i="0" u="none" strike="noStrike" baseline="0" dirty="0">
                <a:solidFill>
                  <a:srgbClr val="0875B8"/>
                </a:solidFill>
                <a:latin typeface="URWPalladioL-Roma"/>
              </a:rPr>
              <a:t>17</a:t>
            </a:r>
            <a:r>
              <a:rPr lang="en-US" sz="1800" b="0" i="0" u="none" strike="noStrike" baseline="0" dirty="0">
                <a:solidFill>
                  <a:srgbClr val="000000"/>
                </a:solidFill>
                <a:latin typeface="URWPalladioL-Roma"/>
              </a:rPr>
              <a:t>].</a:t>
            </a:r>
          </a:p>
          <a:p>
            <a:pPr algn="l"/>
            <a:r>
              <a:rPr lang="en-US" sz="1800" b="0" i="0" u="none" strike="noStrike" baseline="0" dirty="0">
                <a:solidFill>
                  <a:srgbClr val="000000"/>
                </a:solidFill>
                <a:latin typeface="URWPalladioL-Roma"/>
              </a:rPr>
              <a:t>We wanted to emphasize that a sedentary lifestyle, becoming common among children</a:t>
            </a:r>
          </a:p>
          <a:p>
            <a:pPr algn="l"/>
            <a:r>
              <a:rPr lang="en-US" sz="1800" b="0" i="0" u="none" strike="noStrike" baseline="0" dirty="0">
                <a:solidFill>
                  <a:srgbClr val="000000"/>
                </a:solidFill>
                <a:latin typeface="URWPalladioL-Roma"/>
              </a:rPr>
              <a:t>and adolescents in the contemporary world [</a:t>
            </a:r>
            <a:r>
              <a:rPr lang="en-US" sz="1800" b="0" i="0" u="none" strike="noStrike" baseline="0" dirty="0">
                <a:solidFill>
                  <a:srgbClr val="0875B8"/>
                </a:solidFill>
                <a:latin typeface="URWPalladioL-Roma"/>
              </a:rPr>
              <a:t>18</a:t>
            </a:r>
            <a:r>
              <a:rPr lang="en-US" sz="1800" b="0" i="0" u="none" strike="noStrike" baseline="0" dirty="0">
                <a:solidFill>
                  <a:srgbClr val="000000"/>
                </a:solidFill>
                <a:latin typeface="URWPalladioL-Roma"/>
              </a:rPr>
              <a:t>], is not only harmful for the metabolic</a:t>
            </a:r>
          </a:p>
          <a:p>
            <a:pPr algn="l"/>
            <a:r>
              <a:rPr lang="en-US" sz="1800" b="0" i="0" u="none" strike="noStrike" baseline="0" dirty="0">
                <a:solidFill>
                  <a:srgbClr val="000000"/>
                </a:solidFill>
                <a:latin typeface="URWPalladioL-Roma"/>
              </a:rPr>
              <a:t>aspect of their health [</a:t>
            </a:r>
            <a:r>
              <a:rPr lang="en-US" sz="1800" b="0" i="0" u="none" strike="noStrike" baseline="0" dirty="0">
                <a:solidFill>
                  <a:srgbClr val="0875B8"/>
                </a:solidFill>
                <a:latin typeface="URWPalladioL-Roma"/>
              </a:rPr>
              <a:t>19</a:t>
            </a:r>
            <a:r>
              <a:rPr lang="en-US" sz="1800" b="0" i="0" u="none" strike="noStrike" baseline="0" dirty="0">
                <a:solidFill>
                  <a:srgbClr val="000000"/>
                </a:solidFill>
                <a:latin typeface="URWPalladioL-Roma"/>
              </a:rPr>
              <a:t>] but could interfere with critical periods and have an influence</a:t>
            </a:r>
          </a:p>
          <a:p>
            <a:pPr algn="l"/>
            <a:r>
              <a:rPr lang="en-US" sz="1800" b="0" i="0" u="none" strike="noStrike" baseline="0" dirty="0">
                <a:solidFill>
                  <a:srgbClr val="000000"/>
                </a:solidFill>
                <a:latin typeface="URWPalladioL-Roma"/>
              </a:rPr>
              <a:t>on motor development and central vestibular connections and impact cognitive functions.</a:t>
            </a:r>
          </a:p>
          <a:p>
            <a:pPr algn="l"/>
            <a:r>
              <a:rPr lang="en-US" sz="1800" b="0" i="0" u="none" strike="noStrike" baseline="0" dirty="0">
                <a:solidFill>
                  <a:srgbClr val="000000"/>
                </a:solidFill>
                <a:latin typeface="URWPalladioL-Roma"/>
              </a:rPr>
              <a:t>Moreover, it could cause changes in genetic material that could be passed from generation</a:t>
            </a:r>
          </a:p>
          <a:p>
            <a:pPr algn="l"/>
            <a:r>
              <a:rPr lang="nl-NL" sz="1800" b="0" i="0" u="none" strike="noStrike" baseline="0" dirty="0" err="1">
                <a:solidFill>
                  <a:srgbClr val="000000"/>
                </a:solidFill>
                <a:latin typeface="URWPalladioL-Roma"/>
              </a:rPr>
              <a:t>to</a:t>
            </a:r>
            <a:r>
              <a:rPr lang="nl-NL" sz="1800" b="0" i="0" u="none" strike="noStrike" baseline="0" dirty="0">
                <a:solidFill>
                  <a:srgbClr val="000000"/>
                </a:solidFill>
                <a:latin typeface="URWPalladioL-Roma"/>
              </a:rPr>
              <a:t> </a:t>
            </a:r>
            <a:r>
              <a:rPr lang="nl-NL" sz="1800" b="0" i="0" u="none" strike="noStrike" baseline="0" dirty="0" err="1">
                <a:solidFill>
                  <a:srgbClr val="000000"/>
                </a:solidFill>
                <a:latin typeface="URWPalladioL-Roma"/>
              </a:rPr>
              <a:t>generation</a:t>
            </a:r>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45</a:t>
            </a:fld>
            <a:endParaRPr lang="nl-NL"/>
          </a:p>
        </p:txBody>
      </p:sp>
    </p:spTree>
    <p:extLst>
      <p:ext uri="{BB962C8B-B14F-4D97-AF65-F5344CB8AC3E}">
        <p14:creationId xmlns:p14="http://schemas.microsoft.com/office/powerpoint/2010/main" val="2924092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dirty="0">
                <a:solidFill>
                  <a:srgbClr val="080808"/>
                </a:solidFill>
                <a:effectLst/>
                <a:highlight>
                  <a:srgbClr val="FFFFFF"/>
                </a:highlight>
                <a:latin typeface="mayo-sans"/>
              </a:rPr>
              <a:t>Depersonalization-derealization disorder occurs when you always or often feel that you're seeing yourself from outside your body or you sense that things around you are not real — or both. Feelings of depersonalization and derealization can be very disturbing. You may feel like you're living in a dream.</a:t>
            </a:r>
            <a:endParaRPr lang="nl-NL" b="1" i="0" dirty="0">
              <a:solidFill>
                <a:srgbClr val="212121"/>
              </a:solidFill>
              <a:effectLst/>
              <a:highlight>
                <a:srgbClr val="FFFFFF"/>
              </a:highlight>
              <a:latin typeface="BlinkMacSystemFont"/>
            </a:endParaRPr>
          </a:p>
          <a:p>
            <a:r>
              <a:rPr lang="nl-NL" b="1" i="0" dirty="0" err="1">
                <a:solidFill>
                  <a:srgbClr val="212121"/>
                </a:solidFill>
                <a:effectLst/>
                <a:highlight>
                  <a:srgbClr val="FFFFFF"/>
                </a:highlight>
                <a:latin typeface="BlinkMacSystemFont"/>
              </a:rPr>
              <a:t>Conclusions</a:t>
            </a:r>
            <a:r>
              <a:rPr lang="nl-NL" b="1" i="0" dirty="0">
                <a:solidFill>
                  <a:srgbClr val="212121"/>
                </a:solidFill>
                <a:effectLst/>
                <a:highlight>
                  <a:srgbClr val="FFFFFF"/>
                </a:highlight>
                <a:latin typeface="BlinkMacSystemFont"/>
              </a:rPr>
              <a:t>: </a:t>
            </a:r>
            <a:r>
              <a:rPr lang="nl-NL" b="0" i="0" dirty="0">
                <a:solidFill>
                  <a:srgbClr val="212121"/>
                </a:solidFill>
                <a:effectLst/>
                <a:highlight>
                  <a:srgbClr val="FFFFFF"/>
                </a:highlight>
                <a:latin typeface="BlinkMacSystemFont"/>
              </a:rPr>
              <a:t>DPDR </a:t>
            </a:r>
            <a:r>
              <a:rPr lang="nl-NL" b="0" i="0" dirty="0" err="1">
                <a:solidFill>
                  <a:srgbClr val="212121"/>
                </a:solidFill>
                <a:effectLst/>
                <a:highlight>
                  <a:srgbClr val="FFFFFF"/>
                </a:highlight>
                <a:latin typeface="BlinkMacSystemFont"/>
              </a:rPr>
              <a:t>develops</a:t>
            </a:r>
            <a:r>
              <a:rPr lang="nl-NL" b="0" i="0" dirty="0">
                <a:solidFill>
                  <a:srgbClr val="212121"/>
                </a:solidFill>
                <a:effectLst/>
                <a:highlight>
                  <a:srgbClr val="FFFFFF"/>
                </a:highlight>
                <a:latin typeface="BlinkMacSystemFont"/>
              </a:rPr>
              <a:t> in </a:t>
            </a:r>
            <a:r>
              <a:rPr lang="nl-NL" b="0" i="0" dirty="0" err="1">
                <a:solidFill>
                  <a:srgbClr val="212121"/>
                </a:solidFill>
                <a:effectLst/>
                <a:highlight>
                  <a:srgbClr val="FFFFFF"/>
                </a:highlight>
                <a:latin typeface="BlinkMacSystemFont"/>
              </a:rPr>
              <a:t>association</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with</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sacculi</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dysfunction</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either</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with</a:t>
            </a:r>
            <a:r>
              <a:rPr lang="nl-NL" b="0" i="0" dirty="0">
                <a:solidFill>
                  <a:srgbClr val="212121"/>
                </a:solidFill>
                <a:effectLst/>
                <a:highlight>
                  <a:srgbClr val="FFFFFF"/>
                </a:highlight>
                <a:latin typeface="BlinkMacSystemFont"/>
              </a:rPr>
              <a:t> or without </a:t>
            </a:r>
            <a:r>
              <a:rPr lang="nl-NL" b="0" i="0" dirty="0" err="1">
                <a:solidFill>
                  <a:srgbClr val="212121"/>
                </a:solidFill>
                <a:effectLst/>
                <a:highlight>
                  <a:srgbClr val="FFFFFF"/>
                </a:highlight>
                <a:latin typeface="BlinkMacSystemFont"/>
              </a:rPr>
              <a:t>SSCs</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dysfunction</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Spatial</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disorientation</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and</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anxiety</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seem</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to</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mediate</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the</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transformation</a:t>
            </a:r>
            <a:r>
              <a:rPr lang="nl-NL" b="0" i="0" dirty="0">
                <a:solidFill>
                  <a:srgbClr val="212121"/>
                </a:solidFill>
                <a:effectLst/>
                <a:highlight>
                  <a:srgbClr val="FFFFFF"/>
                </a:highlight>
                <a:latin typeface="BlinkMacSystemFont"/>
              </a:rPr>
              <a:t> of </a:t>
            </a:r>
            <a:r>
              <a:rPr lang="nl-NL" b="0" i="0" dirty="0" err="1">
                <a:solidFill>
                  <a:srgbClr val="212121"/>
                </a:solidFill>
                <a:effectLst/>
                <a:highlight>
                  <a:srgbClr val="FFFFFF"/>
                </a:highlight>
                <a:latin typeface="BlinkMacSystemFont"/>
              </a:rPr>
              <a:t>vestibular</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dysfunction</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into</a:t>
            </a:r>
            <a:r>
              <a:rPr lang="nl-NL" b="0" i="0" dirty="0">
                <a:solidFill>
                  <a:srgbClr val="212121"/>
                </a:solidFill>
                <a:effectLst/>
                <a:highlight>
                  <a:srgbClr val="FFFFFF"/>
                </a:highlight>
                <a:latin typeface="BlinkMacSystemFont"/>
              </a:rPr>
              <a:t> DPDR </a:t>
            </a:r>
            <a:r>
              <a:rPr lang="nl-NL" b="0" i="0" dirty="0" err="1">
                <a:solidFill>
                  <a:srgbClr val="212121"/>
                </a:solidFill>
                <a:effectLst/>
                <a:highlight>
                  <a:srgbClr val="FFFFFF"/>
                </a:highlight>
                <a:latin typeface="BlinkMacSystemFont"/>
              </a:rPr>
              <a:t>symptoms</a:t>
            </a:r>
            <a:r>
              <a:rPr lang="nl-NL" b="0" i="0" dirty="0">
                <a:solidFill>
                  <a:srgbClr val="212121"/>
                </a:solidFill>
                <a:effectLst/>
                <a:highlight>
                  <a:srgbClr val="FFFFFF"/>
                </a:highlight>
                <a:latin typeface="BlinkMacSystemFont"/>
              </a:rPr>
              <a:t>. DPDR does </a:t>
            </a:r>
            <a:r>
              <a:rPr lang="nl-NL" b="0" i="0" dirty="0" err="1">
                <a:solidFill>
                  <a:srgbClr val="212121"/>
                </a:solidFill>
                <a:effectLst/>
                <a:highlight>
                  <a:srgbClr val="FFFFFF"/>
                </a:highlight>
                <a:latin typeface="BlinkMacSystemFont"/>
              </a:rPr>
              <a:t>not</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develop</a:t>
            </a:r>
            <a:r>
              <a:rPr lang="nl-NL" b="0" i="0" dirty="0">
                <a:solidFill>
                  <a:srgbClr val="212121"/>
                </a:solidFill>
                <a:effectLst/>
                <a:highlight>
                  <a:srgbClr val="FFFFFF"/>
                </a:highlight>
                <a:latin typeface="BlinkMacSystemFont"/>
              </a:rPr>
              <a:t> in MJD </a:t>
            </a:r>
            <a:r>
              <a:rPr lang="nl-NL" b="0" i="0" dirty="0" err="1">
                <a:solidFill>
                  <a:srgbClr val="212121"/>
                </a:solidFill>
                <a:effectLst/>
                <a:highlight>
                  <a:srgbClr val="FFFFFF"/>
                </a:highlight>
                <a:latin typeface="BlinkMacSystemFont"/>
              </a:rPr>
              <a:t>with</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central</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vestibular</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hypofunction</a:t>
            </a:r>
            <a:r>
              <a:rPr lang="nl-NL" b="0" i="0" dirty="0">
                <a:solidFill>
                  <a:srgbClr val="212121"/>
                </a:solidFill>
                <a:effectLst/>
                <a:highlight>
                  <a:srgbClr val="FFFFFF"/>
                </a:highlight>
                <a:latin typeface="BlinkMacSystemFont"/>
              </a:rPr>
              <a:t> but a </a:t>
            </a:r>
            <a:r>
              <a:rPr lang="nl-NL" b="0" i="0" dirty="0" err="1">
                <a:solidFill>
                  <a:srgbClr val="212121"/>
                </a:solidFill>
                <a:effectLst/>
                <a:highlight>
                  <a:srgbClr val="FFFFFF"/>
                </a:highlight>
                <a:latin typeface="BlinkMacSystemFont"/>
              </a:rPr>
              <a:t>normal</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saccular</a:t>
            </a:r>
            <a:r>
              <a:rPr lang="nl-NL" b="0" i="0" dirty="0">
                <a:solidFill>
                  <a:srgbClr val="212121"/>
                </a:solidFill>
                <a:effectLst/>
                <a:highlight>
                  <a:srgbClr val="FFFFFF"/>
                </a:highlight>
                <a:latin typeface="BlinkMacSystemFont"/>
              </a:rPr>
              <a:t> response. We </a:t>
            </a:r>
            <a:r>
              <a:rPr lang="nl-NL" b="0" i="0" dirty="0" err="1">
                <a:solidFill>
                  <a:srgbClr val="212121"/>
                </a:solidFill>
                <a:effectLst/>
                <a:highlight>
                  <a:srgbClr val="FFFFFF"/>
                </a:highlight>
                <a:latin typeface="BlinkMacSystemFont"/>
              </a:rPr>
              <a:t>propose</a:t>
            </a:r>
            <a:r>
              <a:rPr lang="nl-NL" b="0" i="0" dirty="0">
                <a:solidFill>
                  <a:srgbClr val="212121"/>
                </a:solidFill>
                <a:effectLst/>
                <a:highlight>
                  <a:srgbClr val="FFFFFF"/>
                </a:highlight>
                <a:latin typeface="BlinkMacSystemFont"/>
              </a:rPr>
              <a:t> a </a:t>
            </a:r>
            <a:r>
              <a:rPr lang="nl-NL" b="0" i="0" dirty="0" err="1">
                <a:solidFill>
                  <a:srgbClr val="212121"/>
                </a:solidFill>
                <a:effectLst/>
                <a:highlight>
                  <a:srgbClr val="FFFFFF"/>
                </a:highlight>
                <a:latin typeface="BlinkMacSystemFont"/>
              </a:rPr>
              <a:t>three</a:t>
            </a:r>
            <a:r>
              <a:rPr lang="nl-NL" b="0" i="0" dirty="0">
                <a:solidFill>
                  <a:srgbClr val="212121"/>
                </a:solidFill>
                <a:effectLst/>
                <a:highlight>
                  <a:srgbClr val="FFFFFF"/>
                </a:highlight>
                <a:latin typeface="BlinkMacSystemFont"/>
              </a:rPr>
              <a:t>-step model </a:t>
            </a:r>
            <a:r>
              <a:rPr lang="nl-NL" b="0" i="0" dirty="0" err="1">
                <a:solidFill>
                  <a:srgbClr val="212121"/>
                </a:solidFill>
                <a:effectLst/>
                <a:highlight>
                  <a:srgbClr val="FFFFFF"/>
                </a:highlight>
                <a:latin typeface="BlinkMacSystemFont"/>
              </a:rPr>
              <a:t>that</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describes</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the</a:t>
            </a:r>
            <a:r>
              <a:rPr lang="nl-NL" b="0" i="0" dirty="0">
                <a:solidFill>
                  <a:srgbClr val="212121"/>
                </a:solidFill>
                <a:effectLst/>
                <a:highlight>
                  <a:srgbClr val="FFFFFF"/>
                </a:highlight>
                <a:latin typeface="BlinkMacSystemFont"/>
              </a:rPr>
              <a:t> development of DPDR </a:t>
            </a:r>
            <a:r>
              <a:rPr lang="nl-NL" b="0" i="0" dirty="0" err="1">
                <a:solidFill>
                  <a:srgbClr val="212121"/>
                </a:solidFill>
                <a:effectLst/>
                <a:highlight>
                  <a:srgbClr val="FFFFFF"/>
                </a:highlight>
                <a:latin typeface="BlinkMacSystemFont"/>
              </a:rPr>
              <a:t>symptoms</a:t>
            </a:r>
            <a:r>
              <a:rPr lang="nl-NL" b="0" i="0" dirty="0">
                <a:solidFill>
                  <a:srgbClr val="212121"/>
                </a:solidFill>
                <a:effectLst/>
                <a:highlight>
                  <a:srgbClr val="FFFFFF"/>
                </a:highlight>
                <a:latin typeface="BlinkMacSystemFont"/>
              </a:rPr>
              <a:t> in </a:t>
            </a:r>
            <a:r>
              <a:rPr lang="nl-NL" b="0" i="0" dirty="0" err="1">
                <a:solidFill>
                  <a:srgbClr val="212121"/>
                </a:solidFill>
                <a:effectLst/>
                <a:highlight>
                  <a:srgbClr val="FFFFFF"/>
                </a:highlight>
                <a:latin typeface="BlinkMacSystemFont"/>
              </a:rPr>
              <a:t>vestibular</a:t>
            </a:r>
            <a:r>
              <a:rPr lang="nl-NL" b="0" i="0" dirty="0">
                <a:solidFill>
                  <a:srgbClr val="212121"/>
                </a:solidFill>
                <a:effectLst/>
                <a:highlight>
                  <a:srgbClr val="FFFFFF"/>
                </a:highlight>
                <a:latin typeface="BlinkMacSystemFont"/>
              </a:rPr>
              <a:t> </a:t>
            </a:r>
            <a:r>
              <a:rPr lang="nl-NL" b="0" i="0" dirty="0" err="1">
                <a:solidFill>
                  <a:srgbClr val="212121"/>
                </a:solidFill>
                <a:effectLst/>
                <a:highlight>
                  <a:srgbClr val="FFFFFF"/>
                </a:highlight>
                <a:latin typeface="BlinkMacSystemFont"/>
              </a:rPr>
              <a:t>patients</a:t>
            </a:r>
            <a:r>
              <a:rPr lang="nl-NL" b="0" i="0" dirty="0">
                <a:solidFill>
                  <a:srgbClr val="212121"/>
                </a:solidFill>
                <a:effectLst/>
                <a:highlight>
                  <a:srgbClr val="FFFFFF"/>
                </a:highlight>
                <a:latin typeface="BlinkMacSystemFont"/>
              </a:rPr>
              <a:t>.</a:t>
            </a:r>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47</a:t>
            </a:fld>
            <a:endParaRPr lang="nl-NL"/>
          </a:p>
        </p:txBody>
      </p:sp>
    </p:spTree>
    <p:extLst>
      <p:ext uri="{BB962C8B-B14F-4D97-AF65-F5344CB8AC3E}">
        <p14:creationId xmlns:p14="http://schemas.microsoft.com/office/powerpoint/2010/main" val="3676922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57</a:t>
            </a:fld>
            <a:endParaRPr lang="nl-NL"/>
          </a:p>
        </p:txBody>
      </p:sp>
    </p:spTree>
    <p:extLst>
      <p:ext uri="{BB962C8B-B14F-4D97-AF65-F5344CB8AC3E}">
        <p14:creationId xmlns:p14="http://schemas.microsoft.com/office/powerpoint/2010/main" val="370341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11</a:t>
            </a:fld>
            <a:endParaRPr lang="nl-NL"/>
          </a:p>
        </p:txBody>
      </p:sp>
    </p:spTree>
    <p:extLst>
      <p:ext uri="{BB962C8B-B14F-4D97-AF65-F5344CB8AC3E}">
        <p14:creationId xmlns:p14="http://schemas.microsoft.com/office/powerpoint/2010/main" val="153428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General fitness </a:t>
            </a:r>
            <a:r>
              <a:rPr lang="nl-NL" dirty="0" err="1"/>
              <a:t>it</a:t>
            </a:r>
            <a:r>
              <a:rPr lang="nl-NL" dirty="0"/>
              <a:t> </a:t>
            </a:r>
            <a:r>
              <a:rPr lang="nl-NL" dirty="0" err="1"/>
              <a:t>you</a:t>
            </a:r>
            <a:r>
              <a:rPr lang="nl-NL" dirty="0"/>
              <a:t> like</a:t>
            </a:r>
          </a:p>
          <a:p>
            <a:endParaRPr lang="nl-NL" dirty="0"/>
          </a:p>
          <a:p>
            <a:r>
              <a:rPr lang="nl-NL" dirty="0"/>
              <a:t>Balance </a:t>
            </a:r>
            <a:r>
              <a:rPr lang="nl-NL" dirty="0" err="1"/>
              <a:t>between</a:t>
            </a:r>
            <a:r>
              <a:rPr lang="nl-NL" dirty="0"/>
              <a:t> </a:t>
            </a:r>
            <a:r>
              <a:rPr lang="nl-NL" dirty="0" err="1"/>
              <a:t>activation</a:t>
            </a:r>
            <a:r>
              <a:rPr lang="nl-NL" dirty="0"/>
              <a:t> and </a:t>
            </a:r>
            <a:r>
              <a:rPr lang="nl-NL" dirty="0" err="1"/>
              <a:t>inhibition</a:t>
            </a:r>
            <a:r>
              <a:rPr lang="nl-NL" dirty="0"/>
              <a:t> </a:t>
            </a:r>
          </a:p>
          <a:p>
            <a:endParaRPr lang="nl-NL" dirty="0"/>
          </a:p>
          <a:p>
            <a:r>
              <a:rPr lang="nl-NL" dirty="0"/>
              <a:t>How well </a:t>
            </a:r>
            <a:r>
              <a:rPr lang="nl-NL" dirty="0" err="1"/>
              <a:t>tolerates</a:t>
            </a:r>
            <a:r>
              <a:rPr lang="nl-NL" dirty="0"/>
              <a:t> </a:t>
            </a:r>
            <a:r>
              <a:rPr lang="nl-NL" dirty="0" err="1"/>
              <a:t>the</a:t>
            </a:r>
            <a:r>
              <a:rPr lang="nl-NL" dirty="0"/>
              <a:t> neuron stimulus or </a:t>
            </a:r>
            <a:r>
              <a:rPr lang="nl-NL" dirty="0" err="1"/>
              <a:t>inhibition</a:t>
            </a:r>
            <a:r>
              <a:rPr lang="nl-NL" dirty="0"/>
              <a:t>.</a:t>
            </a:r>
          </a:p>
          <a:p>
            <a:endParaRPr lang="nl-NL" dirty="0"/>
          </a:p>
          <a:p>
            <a:r>
              <a:rPr lang="nl-NL" dirty="0" err="1"/>
              <a:t>Example</a:t>
            </a:r>
            <a:r>
              <a:rPr lang="nl-NL" dirty="0"/>
              <a:t>: </a:t>
            </a:r>
            <a:r>
              <a:rPr lang="nl-NL" dirty="0" err="1"/>
              <a:t>matrathon</a:t>
            </a:r>
            <a:r>
              <a:rPr lang="nl-NL" dirty="0"/>
              <a:t> runner or body builder</a:t>
            </a:r>
          </a:p>
          <a:p>
            <a:r>
              <a:rPr lang="nl-NL" dirty="0"/>
              <a:t>. </a:t>
            </a:r>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13</a:t>
            </a:fld>
            <a:endParaRPr lang="nl-NL"/>
          </a:p>
        </p:txBody>
      </p:sp>
    </p:spTree>
    <p:extLst>
      <p:ext uri="{BB962C8B-B14F-4D97-AF65-F5344CB8AC3E}">
        <p14:creationId xmlns:p14="http://schemas.microsoft.com/office/powerpoint/2010/main" val="114949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Neuron </a:t>
            </a:r>
            <a:r>
              <a:rPr lang="nl-NL" dirty="0" err="1"/>
              <a:t>theory</a:t>
            </a:r>
            <a:r>
              <a:rPr lang="nl-NL" dirty="0"/>
              <a:t> </a:t>
            </a:r>
            <a:r>
              <a:rPr lang="nl-NL" dirty="0" err="1"/>
              <a:t>adapted</a:t>
            </a:r>
            <a:r>
              <a:rPr lang="nl-NL" dirty="0"/>
              <a:t> </a:t>
            </a:r>
            <a:r>
              <a:rPr lang="nl-NL" dirty="0" err="1"/>
              <a:t>to</a:t>
            </a:r>
            <a:r>
              <a:rPr lang="nl-NL" dirty="0"/>
              <a:t> </a:t>
            </a:r>
            <a:r>
              <a:rPr lang="nl-NL" dirty="0" err="1"/>
              <a:t>Neuronal</a:t>
            </a:r>
            <a:r>
              <a:rPr lang="nl-NL" dirty="0"/>
              <a:t> </a:t>
            </a:r>
            <a:r>
              <a:rPr lang="nl-NL" dirty="0" err="1"/>
              <a:t>networks</a:t>
            </a:r>
            <a:r>
              <a:rPr lang="nl-NL" dirty="0"/>
              <a:t>. </a:t>
            </a:r>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15</a:t>
            </a:fld>
            <a:endParaRPr lang="nl-NL"/>
          </a:p>
        </p:txBody>
      </p:sp>
    </p:spTree>
    <p:extLst>
      <p:ext uri="{BB962C8B-B14F-4D97-AF65-F5344CB8AC3E}">
        <p14:creationId xmlns:p14="http://schemas.microsoft.com/office/powerpoint/2010/main" val="30231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Nutritional</a:t>
            </a:r>
            <a:r>
              <a:rPr lang="nl-NL" dirty="0"/>
              <a:t> status</a:t>
            </a:r>
          </a:p>
          <a:p>
            <a:endParaRPr lang="nl-NL" dirty="0"/>
          </a:p>
          <a:p>
            <a:r>
              <a:rPr lang="nl-NL" dirty="0"/>
              <a:t>How well </a:t>
            </a:r>
            <a:r>
              <a:rPr lang="nl-NL" dirty="0" err="1"/>
              <a:t>can</a:t>
            </a:r>
            <a:r>
              <a:rPr lang="nl-NL" dirty="0"/>
              <a:t> </a:t>
            </a:r>
            <a:r>
              <a:rPr lang="nl-NL" dirty="0" err="1"/>
              <a:t>it</a:t>
            </a:r>
            <a:r>
              <a:rPr lang="nl-NL" dirty="0"/>
              <a:t> </a:t>
            </a:r>
            <a:r>
              <a:rPr lang="nl-NL" dirty="0" err="1"/>
              <a:t>tolerate</a:t>
            </a:r>
            <a:r>
              <a:rPr lang="nl-NL" dirty="0"/>
              <a:t> stimuli.</a:t>
            </a:r>
          </a:p>
          <a:p>
            <a:endParaRPr lang="nl-NL" dirty="0"/>
          </a:p>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16</a:t>
            </a:fld>
            <a:endParaRPr lang="nl-NL"/>
          </a:p>
        </p:txBody>
      </p:sp>
    </p:spTree>
    <p:extLst>
      <p:ext uri="{BB962C8B-B14F-4D97-AF65-F5344CB8AC3E}">
        <p14:creationId xmlns:p14="http://schemas.microsoft.com/office/powerpoint/2010/main" val="3444903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Does her </a:t>
            </a:r>
            <a:r>
              <a:rPr lang="nl-NL" dirty="0" err="1"/>
              <a:t>nutritional</a:t>
            </a:r>
            <a:r>
              <a:rPr lang="nl-NL" dirty="0"/>
              <a:t> status matter? </a:t>
            </a:r>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18</a:t>
            </a:fld>
            <a:endParaRPr lang="nl-NL"/>
          </a:p>
        </p:txBody>
      </p:sp>
    </p:spTree>
    <p:extLst>
      <p:ext uri="{BB962C8B-B14F-4D97-AF65-F5344CB8AC3E}">
        <p14:creationId xmlns:p14="http://schemas.microsoft.com/office/powerpoint/2010/main" val="356731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19</a:t>
            </a:fld>
            <a:endParaRPr lang="nl-NL"/>
          </a:p>
        </p:txBody>
      </p:sp>
    </p:spTree>
    <p:extLst>
      <p:ext uri="{BB962C8B-B14F-4D97-AF65-F5344CB8AC3E}">
        <p14:creationId xmlns:p14="http://schemas.microsoft.com/office/powerpoint/2010/main" val="233823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7760302-5684-4B3D-8F0E-A8C3DC8C4803}" type="slidenum">
              <a:rPr lang="nl-NL" smtClean="0"/>
              <a:t>20</a:t>
            </a:fld>
            <a:endParaRPr lang="nl-NL"/>
          </a:p>
        </p:txBody>
      </p:sp>
    </p:spTree>
    <p:extLst>
      <p:ext uri="{BB962C8B-B14F-4D97-AF65-F5344CB8AC3E}">
        <p14:creationId xmlns:p14="http://schemas.microsoft.com/office/powerpoint/2010/main" val="55545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CB0ED-0AA5-52D9-5CFF-DD6ADE0661A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0231EB-9E47-ED13-3D15-29B0C0B1E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DC8B05C-E46F-8ACD-F17D-709CE3F454A9}"/>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67BF0196-189A-EE1E-2034-9E76EEA0632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35B18A5-5983-D118-DF15-6F420EAF94BE}"/>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613587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399A3-99D7-65B2-BFAA-FE5CE274741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61D272B-4210-1CCD-C28E-7D57E65AA89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D95B34-9B46-66FC-D75E-88DEB67EA5C9}"/>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4898E731-AE37-A1A2-26C2-1D608D58057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07324E-E26C-B0C1-8552-10025E944E6D}"/>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148875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C88C165-13A6-93B4-18CB-B6B7E9C6319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7E98B2D-FE1B-D18F-151F-9762E90CADE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EBBBC7-90C4-5D62-6E99-C0B2D8A16CFE}"/>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8366DAC6-910A-FDFC-4399-6702D6C8B74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6B7711-2CDD-D450-0ACE-73BF1F68B396}"/>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298567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77268-D23C-672D-D066-6BF435FB02E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87456-3461-FDA8-7E56-09F335668CC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5F7F148-C5B0-5F07-C80C-7ED84FDB4805}"/>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F06B23C2-FF51-F396-8482-6E0E7C2062E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C65E73-AE66-A241-F6B7-A8A1A8DB6EDB}"/>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259028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75A73-BC44-E794-C83F-425C5653E47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5A8930D-4FE7-FE5F-CCC8-F725CD5613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33FFBDA-C870-07CC-12BD-4B699557B055}"/>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3A767C3A-82C8-DE49-5446-A12E2E9A2F6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E5C1E7-2DBC-F6B5-F3B1-B22B403A38C5}"/>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177513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FBCC9-4568-15E1-DB86-404385226A3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B19D94B-0AFC-B29D-05C4-02539118EFD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C10141C0-144D-F29D-C554-9BAAD4D0F13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8B45CE2-3B88-5326-9E83-296E1F5A5579}"/>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6" name="Tijdelijke aanduiding voor voettekst 5">
            <a:extLst>
              <a:ext uri="{FF2B5EF4-FFF2-40B4-BE49-F238E27FC236}">
                <a16:creationId xmlns:a16="http://schemas.microsoft.com/office/drawing/2014/main" id="{109B91BD-8633-D34C-AB33-D5F05A3662C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569FFB2-6E38-BAD9-E308-79C054AA6A78}"/>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286672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357C69-7906-DAFA-82D6-87A374095D6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E251343C-C7D5-4145-F2B4-F5EE35669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76326F-D7A9-D70C-38CD-2ABC57CE4F6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A826FBC-6238-F3C3-FDE5-D36A58AA56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4DB63B0-BF61-9DE3-BFB4-07ACB0E09AD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AF98690-258C-87BC-5F31-786233B52F04}"/>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8" name="Tijdelijke aanduiding voor voettekst 7">
            <a:extLst>
              <a:ext uri="{FF2B5EF4-FFF2-40B4-BE49-F238E27FC236}">
                <a16:creationId xmlns:a16="http://schemas.microsoft.com/office/drawing/2014/main" id="{5EAFEC3B-78F8-A67F-EAE6-3B6F1C1F6B3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53EC7FD-A399-B44E-CF7D-91921F51F393}"/>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368258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B96A1-6001-DB0D-BB5F-BC21E28BC91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FA04F0D-D333-4B22-A1AE-45A2B2D2CBC0}"/>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4" name="Tijdelijke aanduiding voor voettekst 3">
            <a:extLst>
              <a:ext uri="{FF2B5EF4-FFF2-40B4-BE49-F238E27FC236}">
                <a16:creationId xmlns:a16="http://schemas.microsoft.com/office/drawing/2014/main" id="{F2D1CF27-ED9E-191B-A656-0DF6309C9F3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32EF45A-15F8-F7B5-ACDB-96475A848484}"/>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2133789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5CFB2C-19DB-F172-BA80-B9CCE2D90EF8}"/>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3" name="Tijdelijke aanduiding voor voettekst 2">
            <a:extLst>
              <a:ext uri="{FF2B5EF4-FFF2-40B4-BE49-F238E27FC236}">
                <a16:creationId xmlns:a16="http://schemas.microsoft.com/office/drawing/2014/main" id="{C1CFB36D-E110-A098-A091-824EAD6036E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28399D1-4295-327E-C5F4-94DD1DD9D6A6}"/>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301184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D461F2-317B-93A8-7A93-AB0EFA6736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85C2D3C-2F9B-D0A6-5FAA-B22EBE7F56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7B8F7A0-2194-5EED-D60D-8DA8B97A2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1B8571D-531A-59DA-7A74-E16076610C8C}"/>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6" name="Tijdelijke aanduiding voor voettekst 5">
            <a:extLst>
              <a:ext uri="{FF2B5EF4-FFF2-40B4-BE49-F238E27FC236}">
                <a16:creationId xmlns:a16="http://schemas.microsoft.com/office/drawing/2014/main" id="{FC1B0650-F064-BAF0-C7E8-54EF3ECD800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0F3505E-1D3B-3317-57C6-6BF57426EB1A}"/>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272104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0BB15-DB29-6AB3-7A2B-47447991728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39F105-CDEE-438D-174F-1C5E975908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94CA5E5-CC1B-1C28-CAD9-748C8B0CF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C5D6500-D0B2-9FE0-9A60-88D9D065F969}"/>
              </a:ext>
            </a:extLst>
          </p:cNvPr>
          <p:cNvSpPr>
            <a:spLocks noGrp="1"/>
          </p:cNvSpPr>
          <p:nvPr>
            <p:ph type="dt" sz="half" idx="10"/>
          </p:nvPr>
        </p:nvSpPr>
        <p:spPr/>
        <p:txBody>
          <a:bodyPr/>
          <a:lstStyle/>
          <a:p>
            <a:fld id="{B872767E-6F5B-46E3-BEB8-F05ED69BA4B4}" type="datetimeFigureOut">
              <a:rPr lang="nl-NL" smtClean="0"/>
              <a:t>16-10-2024</a:t>
            </a:fld>
            <a:endParaRPr lang="nl-NL"/>
          </a:p>
        </p:txBody>
      </p:sp>
      <p:sp>
        <p:nvSpPr>
          <p:cNvPr id="6" name="Tijdelijke aanduiding voor voettekst 5">
            <a:extLst>
              <a:ext uri="{FF2B5EF4-FFF2-40B4-BE49-F238E27FC236}">
                <a16:creationId xmlns:a16="http://schemas.microsoft.com/office/drawing/2014/main" id="{5FC92218-6981-123A-FC97-5C041757F24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BFDAB53-E6CF-1064-AE35-463DACDC0F20}"/>
              </a:ext>
            </a:extLst>
          </p:cNvPr>
          <p:cNvSpPr>
            <a:spLocks noGrp="1"/>
          </p:cNvSpPr>
          <p:nvPr>
            <p:ph type="sldNum" sz="quarter" idx="12"/>
          </p:nvPr>
        </p:nvSpPr>
        <p:spPr/>
        <p:txBody>
          <a:bodyPr/>
          <a:lstStyle/>
          <a:p>
            <a:fld id="{333E0B55-7E8D-4D4F-B23F-924577AACDE5}" type="slidenum">
              <a:rPr lang="nl-NL" smtClean="0"/>
              <a:t>‹nr.›</a:t>
            </a:fld>
            <a:endParaRPr lang="nl-NL"/>
          </a:p>
        </p:txBody>
      </p:sp>
    </p:spTree>
    <p:extLst>
      <p:ext uri="{BB962C8B-B14F-4D97-AF65-F5344CB8AC3E}">
        <p14:creationId xmlns:p14="http://schemas.microsoft.com/office/powerpoint/2010/main" val="68002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C143D1F-E4C4-8C9F-0A30-A420591F4D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D4D9566-47B5-0AFB-E5E5-7FC82537A6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317F25B-79B2-4AA8-D7A9-A9D9284EA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72767E-6F5B-46E3-BEB8-F05ED69BA4B4}" type="datetimeFigureOut">
              <a:rPr lang="nl-NL" smtClean="0"/>
              <a:t>16-10-2024</a:t>
            </a:fld>
            <a:endParaRPr lang="nl-NL"/>
          </a:p>
        </p:txBody>
      </p:sp>
      <p:sp>
        <p:nvSpPr>
          <p:cNvPr id="5" name="Tijdelijke aanduiding voor voettekst 4">
            <a:extLst>
              <a:ext uri="{FF2B5EF4-FFF2-40B4-BE49-F238E27FC236}">
                <a16:creationId xmlns:a16="http://schemas.microsoft.com/office/drawing/2014/main" id="{BDD5287B-4153-CAB6-75CC-813BFF7A29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72514F89-317C-FA32-D760-20757D3561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3E0B55-7E8D-4D4F-B23F-924577AACDE5}" type="slidenum">
              <a:rPr lang="nl-NL" smtClean="0"/>
              <a:t>‹nr.›</a:t>
            </a:fld>
            <a:endParaRPr lang="nl-NL"/>
          </a:p>
        </p:txBody>
      </p:sp>
    </p:spTree>
    <p:extLst>
      <p:ext uri="{BB962C8B-B14F-4D97-AF65-F5344CB8AC3E}">
        <p14:creationId xmlns:p14="http://schemas.microsoft.com/office/powerpoint/2010/main" val="2693800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www.neuro4kids.n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www.chiropractieharderwijk.nl/" TargetMode="External"/><Relationship Id="rId4" Type="http://schemas.openxmlformats.org/officeDocument/2006/relationships/hyperlink" Target="http://www.verbeterjebrein.n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FB95C8-D655-72D1-8B47-C52F0E9B891B}"/>
              </a:ext>
            </a:extLst>
          </p:cNvPr>
          <p:cNvSpPr>
            <a:spLocks noGrp="1"/>
          </p:cNvSpPr>
          <p:nvPr>
            <p:ph type="ctrTitle"/>
          </p:nvPr>
        </p:nvSpPr>
        <p:spPr>
          <a:xfrm>
            <a:off x="5297762" y="640080"/>
            <a:ext cx="6599598" cy="3566160"/>
          </a:xfrm>
        </p:spPr>
        <p:txBody>
          <a:bodyPr anchor="b">
            <a:normAutofit/>
          </a:bodyPr>
          <a:lstStyle/>
          <a:p>
            <a:pPr algn="l"/>
            <a:r>
              <a:rPr lang="en-US" sz="5000" b="0" i="0" dirty="0">
                <a:effectLst/>
                <a:highlight>
                  <a:srgbClr val="FFFFFF"/>
                </a:highlight>
                <a:latin typeface="Titillium Web" panose="00000500000000000000" pitchFamily="2" charset="0"/>
              </a:rPr>
              <a:t>The forgotten sixth sense and it’s role in Functional Neurology and neurorehabilitation</a:t>
            </a:r>
            <a:endParaRPr lang="nl-NL" sz="5000" dirty="0"/>
          </a:p>
        </p:txBody>
      </p:sp>
      <p:sp>
        <p:nvSpPr>
          <p:cNvPr id="3" name="Ondertitel 2">
            <a:extLst>
              <a:ext uri="{FF2B5EF4-FFF2-40B4-BE49-F238E27FC236}">
                <a16:creationId xmlns:a16="http://schemas.microsoft.com/office/drawing/2014/main" id="{5203CCF9-8C87-AA0C-0B85-22211B0D3BCE}"/>
              </a:ext>
            </a:extLst>
          </p:cNvPr>
          <p:cNvSpPr>
            <a:spLocks noGrp="1"/>
          </p:cNvSpPr>
          <p:nvPr>
            <p:ph type="subTitle" idx="1"/>
          </p:nvPr>
        </p:nvSpPr>
        <p:spPr>
          <a:xfrm>
            <a:off x="5297760" y="4636008"/>
            <a:ext cx="6251111" cy="1572768"/>
          </a:xfrm>
        </p:spPr>
        <p:txBody>
          <a:bodyPr>
            <a:normAutofit/>
          </a:bodyPr>
          <a:lstStyle/>
          <a:p>
            <a:pPr algn="l"/>
            <a:r>
              <a:rPr lang="nl-NL" dirty="0"/>
              <a:t>Thomas van den Hof</a:t>
            </a:r>
            <a:endParaRPr lang="nl-NL"/>
          </a:p>
          <a:p>
            <a:pPr algn="l"/>
            <a:r>
              <a:rPr lang="nl-NL" dirty="0"/>
              <a:t>Igor Dijkers</a:t>
            </a:r>
            <a:endParaRPr lang="nl-NL"/>
          </a:p>
          <a:p>
            <a:pPr algn="l"/>
            <a:r>
              <a:rPr lang="nl-NL" dirty="0"/>
              <a:t>Sweden, April 2024</a:t>
            </a:r>
            <a:endParaRPr lang="nl-NL"/>
          </a:p>
        </p:txBody>
      </p:sp>
      <p:pic>
        <p:nvPicPr>
          <p:cNvPr id="4" name="Afbeelding 3">
            <a:extLst>
              <a:ext uri="{FF2B5EF4-FFF2-40B4-BE49-F238E27FC236}">
                <a16:creationId xmlns:a16="http://schemas.microsoft.com/office/drawing/2014/main" id="{B8136E29-1868-04F5-63B3-82B9FFEB2FB8}"/>
              </a:ext>
            </a:extLst>
          </p:cNvPr>
          <p:cNvPicPr>
            <a:picLocks noChangeAspect="1"/>
          </p:cNvPicPr>
          <p:nvPr/>
        </p:nvPicPr>
        <p:blipFill>
          <a:blip r:embed="rId2"/>
          <a:srcRect l="432" t="6430" r="3240"/>
          <a:stretch/>
        </p:blipFill>
        <p:spPr>
          <a:xfrm>
            <a:off x="0" y="-1417"/>
            <a:ext cx="4978399" cy="685941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00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93574" y="619041"/>
            <a:ext cx="3904781" cy="821937"/>
          </a:xfrm>
        </p:spPr>
        <p:txBody>
          <a:bodyPr anchor="b">
            <a:normAutofit fontScale="90000"/>
          </a:bodyPr>
          <a:lstStyle/>
          <a:p>
            <a:r>
              <a:rPr lang="nl-NL" sz="4800" dirty="0">
                <a:latin typeface="+mn-lt"/>
              </a:rPr>
              <a:t>Neuron </a:t>
            </a:r>
            <a:r>
              <a:rPr lang="nl-NL" sz="4800" dirty="0" err="1">
                <a:latin typeface="+mn-lt"/>
              </a:rPr>
              <a:t>theory</a:t>
            </a:r>
            <a:endParaRPr lang="nl-NL" sz="4800" dirty="0">
              <a:latin typeface="+mn-lt"/>
            </a:endParaRPr>
          </a:p>
        </p:txBody>
      </p:sp>
      <p:sp>
        <p:nvSpPr>
          <p:cNvPr id="3" name="Tijdelijke aanduiding voor inhoud 2"/>
          <p:cNvSpPr>
            <a:spLocks noGrp="1"/>
          </p:cNvSpPr>
          <p:nvPr>
            <p:ph idx="1"/>
          </p:nvPr>
        </p:nvSpPr>
        <p:spPr>
          <a:xfrm>
            <a:off x="793661" y="1799303"/>
            <a:ext cx="5921772" cy="4439656"/>
          </a:xfrm>
          <a:ln>
            <a:solidFill>
              <a:srgbClr val="00B0F0"/>
            </a:solidFill>
          </a:ln>
          <a:effectLst/>
        </p:spPr>
        <p:txBody>
          <a:bodyPr anchor="ctr">
            <a:noAutofit/>
          </a:bodyPr>
          <a:lstStyle/>
          <a:p>
            <a:pPr marL="0" indent="0">
              <a:buNone/>
            </a:pPr>
            <a:r>
              <a:rPr lang="nl-NL" dirty="0" err="1"/>
              <a:t>Each</a:t>
            </a:r>
            <a:r>
              <a:rPr lang="nl-NL" dirty="0"/>
              <a:t> neuron </a:t>
            </a:r>
            <a:r>
              <a:rPr lang="nl-NL" dirty="0" err="1"/>
              <a:t>needs</a:t>
            </a:r>
            <a:r>
              <a:rPr lang="nl-NL" dirty="0"/>
              <a:t>:</a:t>
            </a:r>
          </a:p>
          <a:p>
            <a:pPr lvl="1">
              <a:buFont typeface="Arial" panose="020B0604020202020204" pitchFamily="34" charset="0"/>
              <a:buChar char="•"/>
            </a:pPr>
            <a:endParaRPr lang="nl-NL" sz="2800" dirty="0"/>
          </a:p>
          <a:p>
            <a:pPr lvl="1">
              <a:buFont typeface="Arial" panose="020B0604020202020204" pitchFamily="34" charset="0"/>
              <a:buChar char="•"/>
            </a:pPr>
            <a:r>
              <a:rPr lang="nl-NL" sz="2800" dirty="0" err="1"/>
              <a:t>Oxygen</a:t>
            </a:r>
            <a:endParaRPr lang="nl-NL" sz="2800" dirty="0"/>
          </a:p>
          <a:p>
            <a:pPr lvl="1">
              <a:buFont typeface="Arial" panose="020B0604020202020204" pitchFamily="34" charset="0"/>
              <a:buChar char="•"/>
            </a:pPr>
            <a:endParaRPr lang="nl-NL" sz="2800" dirty="0"/>
          </a:p>
          <a:p>
            <a:pPr lvl="1">
              <a:buFont typeface="Arial" panose="020B0604020202020204" pitchFamily="34" charset="0"/>
              <a:buChar char="•"/>
            </a:pPr>
            <a:r>
              <a:rPr lang="nl-NL" sz="2800" dirty="0" err="1"/>
              <a:t>Nutrients</a:t>
            </a:r>
            <a:endParaRPr lang="nl-NL" sz="2800" dirty="0"/>
          </a:p>
          <a:p>
            <a:pPr lvl="1">
              <a:buFont typeface="Arial" panose="020B0604020202020204" pitchFamily="34" charset="0"/>
              <a:buChar char="•"/>
            </a:pPr>
            <a:endParaRPr lang="nl-NL" sz="2800" dirty="0"/>
          </a:p>
          <a:p>
            <a:pPr lvl="1">
              <a:buFont typeface="Arial" panose="020B0604020202020204" pitchFamily="34" charset="0"/>
              <a:buChar char="•"/>
            </a:pPr>
            <a:r>
              <a:rPr lang="nl-NL" sz="2800" dirty="0" err="1"/>
              <a:t>And</a:t>
            </a:r>
            <a:r>
              <a:rPr lang="nl-NL" sz="2800" dirty="0"/>
              <a:t>...</a:t>
            </a:r>
          </a:p>
        </p:txBody>
      </p:sp>
      <p:pic>
        <p:nvPicPr>
          <p:cNvPr id="4" name="Picture 4" descr="https://qph.is.quoracdn.net/main-qimg-0d69f6590792e081a289ffe75c4d3c53?convert_to_webp=true"/>
          <p:cNvPicPr>
            <a:picLocks noChangeAspect="1" noChangeArrowheads="1"/>
          </p:cNvPicPr>
          <p:nvPr/>
        </p:nvPicPr>
        <p:blipFill rotWithShape="1">
          <a:blip r:embed="rId2">
            <a:extLst>
              <a:ext uri="{28A0092B-C50C-407E-A947-70E740481C1C}">
                <a14:useLocalDpi xmlns:a14="http://schemas.microsoft.com/office/drawing/2010/main" val="0"/>
              </a:ext>
            </a:extLst>
          </a:blip>
          <a:srcRect l="12073" r="9911" b="1"/>
          <a:stretch/>
        </p:blipFill>
        <p:spPr bwMode="auto">
          <a:xfrm>
            <a:off x="7566785" y="2162009"/>
            <a:ext cx="3831555" cy="371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86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9560" y="856180"/>
            <a:ext cx="5279408" cy="1128068"/>
          </a:xfrm>
        </p:spPr>
        <p:txBody>
          <a:bodyPr anchor="ctr">
            <a:normAutofit/>
          </a:bodyPr>
          <a:lstStyle/>
          <a:p>
            <a:r>
              <a:rPr lang="nl-NL" sz="4000" dirty="0"/>
              <a:t>…Stimulus</a:t>
            </a:r>
          </a:p>
        </p:txBody>
      </p:sp>
      <p:sp>
        <p:nvSpPr>
          <p:cNvPr id="3" name="Tijdelijke aanduiding voor inhoud 2"/>
          <p:cNvSpPr>
            <a:spLocks noGrp="1"/>
          </p:cNvSpPr>
          <p:nvPr>
            <p:ph idx="1"/>
          </p:nvPr>
        </p:nvSpPr>
        <p:spPr>
          <a:xfrm>
            <a:off x="589559" y="2271251"/>
            <a:ext cx="7203161" cy="3026116"/>
          </a:xfrm>
        </p:spPr>
        <p:txBody>
          <a:bodyPr anchor="ctr">
            <a:noAutofit/>
          </a:bodyPr>
          <a:lstStyle/>
          <a:p>
            <a:pPr marL="0" indent="0">
              <a:buNone/>
            </a:pPr>
            <a:endParaRPr lang="nl-NL" sz="3600" dirty="0"/>
          </a:p>
          <a:p>
            <a:r>
              <a:rPr lang="nl-NL" sz="3600" dirty="0"/>
              <a:t>Through </a:t>
            </a:r>
            <a:r>
              <a:rPr lang="nl-NL" sz="3600" dirty="0" err="1"/>
              <a:t>our</a:t>
            </a:r>
            <a:r>
              <a:rPr lang="nl-NL" sz="3600" dirty="0"/>
              <a:t> </a:t>
            </a:r>
            <a:r>
              <a:rPr lang="nl-NL" sz="3600" dirty="0" err="1"/>
              <a:t>sensory</a:t>
            </a:r>
            <a:r>
              <a:rPr lang="nl-NL" sz="3600" dirty="0"/>
              <a:t> </a:t>
            </a:r>
            <a:r>
              <a:rPr lang="nl-NL" sz="3600" dirty="0" err="1"/>
              <a:t>receptors</a:t>
            </a:r>
            <a:endParaRPr lang="nl-NL" sz="3600" dirty="0"/>
          </a:p>
          <a:p>
            <a:endParaRPr lang="nl-NL" sz="3600" dirty="0"/>
          </a:p>
          <a:p>
            <a:r>
              <a:rPr lang="nl-NL" sz="3600" dirty="0" err="1"/>
              <a:t>From</a:t>
            </a:r>
            <a:r>
              <a:rPr lang="nl-NL" sz="3600" dirty="0"/>
              <a:t> </a:t>
            </a:r>
            <a:r>
              <a:rPr lang="nl-NL" sz="3600" dirty="0" err="1"/>
              <a:t>other</a:t>
            </a:r>
            <a:r>
              <a:rPr lang="nl-NL" sz="3600" dirty="0"/>
              <a:t> neurons</a:t>
            </a:r>
          </a:p>
          <a:p>
            <a:pPr lvl="1"/>
            <a:r>
              <a:rPr lang="nl-NL" sz="3200" dirty="0" err="1"/>
              <a:t>inhibitory</a:t>
            </a:r>
            <a:r>
              <a:rPr lang="nl-NL" sz="3200" dirty="0"/>
              <a:t> or </a:t>
            </a:r>
          </a:p>
          <a:p>
            <a:pPr lvl="1"/>
            <a:r>
              <a:rPr lang="nl-NL" sz="3200" dirty="0" err="1"/>
              <a:t>excitatory</a:t>
            </a:r>
            <a:endParaRPr lang="nl-NL" sz="3200" dirty="0"/>
          </a:p>
        </p:txBody>
      </p:sp>
      <p:pic>
        <p:nvPicPr>
          <p:cNvPr id="14340" name="Picture 4" descr="http://biomedicalengineering.yolasite.com/resources/neuron_structure.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82490" y="989329"/>
            <a:ext cx="4397433" cy="1989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erendip.brynmawr.edu/exchange/files/images/senses2.gif"/>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77395" y="3540746"/>
            <a:ext cx="3998025"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5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9560" y="856180"/>
            <a:ext cx="5279408" cy="1128068"/>
          </a:xfrm>
        </p:spPr>
        <p:txBody>
          <a:bodyPr anchor="ctr">
            <a:normAutofit/>
          </a:bodyPr>
          <a:lstStyle/>
          <a:p>
            <a:r>
              <a:rPr lang="nl-NL" sz="4000" dirty="0"/>
              <a:t>…Stimulus </a:t>
            </a:r>
            <a:r>
              <a:rPr lang="nl-NL" sz="4000" dirty="0" err="1"/>
              <a:t>creates</a:t>
            </a:r>
            <a:r>
              <a:rPr lang="nl-NL" sz="4000" dirty="0"/>
              <a:t>;</a:t>
            </a:r>
          </a:p>
        </p:txBody>
      </p:sp>
      <p:sp>
        <p:nvSpPr>
          <p:cNvPr id="3" name="Tijdelijke aanduiding voor inhoud 2"/>
          <p:cNvSpPr>
            <a:spLocks noGrp="1"/>
          </p:cNvSpPr>
          <p:nvPr>
            <p:ph idx="1"/>
          </p:nvPr>
        </p:nvSpPr>
        <p:spPr>
          <a:xfrm>
            <a:off x="589559" y="3119717"/>
            <a:ext cx="7331230" cy="2177649"/>
          </a:xfrm>
        </p:spPr>
        <p:txBody>
          <a:bodyPr anchor="ctr">
            <a:noAutofit/>
          </a:bodyPr>
          <a:lstStyle/>
          <a:p>
            <a:pPr marL="0" indent="0">
              <a:buNone/>
            </a:pPr>
            <a:r>
              <a:rPr lang="nl-NL" sz="3600" i="1" dirty="0"/>
              <a:t>Changes in </a:t>
            </a:r>
            <a:r>
              <a:rPr lang="nl-NL" sz="3600" i="1" dirty="0" err="1"/>
              <a:t>membrane</a:t>
            </a:r>
            <a:r>
              <a:rPr lang="nl-NL" sz="3600" i="1" dirty="0"/>
              <a:t> </a:t>
            </a:r>
            <a:r>
              <a:rPr lang="nl-NL" sz="3600" i="1" dirty="0" err="1"/>
              <a:t>potential</a:t>
            </a:r>
            <a:r>
              <a:rPr lang="nl-NL" sz="3600" i="1" dirty="0"/>
              <a:t>. </a:t>
            </a:r>
          </a:p>
          <a:p>
            <a:pPr marL="0" indent="0">
              <a:buNone/>
            </a:pPr>
            <a:r>
              <a:rPr lang="nl-NL" sz="3600" dirty="0"/>
              <a:t>	</a:t>
            </a:r>
          </a:p>
          <a:p>
            <a:pPr marL="0" indent="0">
              <a:buNone/>
            </a:pPr>
            <a:r>
              <a:rPr lang="nl-NL" sz="3600" dirty="0" err="1"/>
              <a:t>Keeps</a:t>
            </a:r>
            <a:r>
              <a:rPr lang="nl-NL" sz="3600" dirty="0"/>
              <a:t> </a:t>
            </a:r>
            <a:r>
              <a:rPr lang="nl-NL" sz="3600" dirty="0" err="1"/>
              <a:t>metabolism</a:t>
            </a:r>
            <a:r>
              <a:rPr lang="nl-NL" sz="3600" dirty="0"/>
              <a:t> </a:t>
            </a:r>
            <a:r>
              <a:rPr lang="nl-NL" sz="3600" dirty="0" err="1"/>
              <a:t>healthy</a:t>
            </a:r>
            <a:r>
              <a:rPr lang="nl-NL" sz="3600" dirty="0"/>
              <a:t>….or </a:t>
            </a:r>
            <a:r>
              <a:rPr lang="nl-NL" sz="3600" dirty="0" err="1"/>
              <a:t>not</a:t>
            </a:r>
            <a:r>
              <a:rPr lang="nl-NL" sz="3600" dirty="0"/>
              <a:t>!</a:t>
            </a:r>
          </a:p>
        </p:txBody>
      </p:sp>
      <p:pic>
        <p:nvPicPr>
          <p:cNvPr id="1026" name="Picture 2">
            <a:extLst>
              <a:ext uri="{FF2B5EF4-FFF2-40B4-BE49-F238E27FC236}">
                <a16:creationId xmlns:a16="http://schemas.microsoft.com/office/drawing/2014/main" id="{264D9F4D-1E9F-8FA7-70B1-9A64FD488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3276" y="615280"/>
            <a:ext cx="3063553" cy="3026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015224-FE56-0C4C-500A-C8478828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907" y="3543599"/>
            <a:ext cx="2899409" cy="319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72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3662" y="386930"/>
            <a:ext cx="10066122" cy="1298448"/>
          </a:xfrm>
        </p:spPr>
        <p:txBody>
          <a:bodyPr anchor="b">
            <a:normAutofit/>
          </a:bodyPr>
          <a:lstStyle/>
          <a:p>
            <a:r>
              <a:rPr lang="nl-NL" dirty="0"/>
              <a:t>Central </a:t>
            </a:r>
            <a:r>
              <a:rPr lang="nl-NL" dirty="0" err="1"/>
              <a:t>integrative</a:t>
            </a:r>
            <a:r>
              <a:rPr lang="nl-NL" dirty="0"/>
              <a:t> state (CIS) of a neuron</a:t>
            </a:r>
          </a:p>
        </p:txBody>
      </p:sp>
      <p:sp>
        <p:nvSpPr>
          <p:cNvPr id="3" name="Tijdelijke aanduiding voor inhoud 2"/>
          <p:cNvSpPr>
            <a:spLocks noGrp="1"/>
          </p:cNvSpPr>
          <p:nvPr>
            <p:ph idx="1"/>
          </p:nvPr>
        </p:nvSpPr>
        <p:spPr>
          <a:xfrm>
            <a:off x="793662" y="1992642"/>
            <a:ext cx="7524428" cy="3311679"/>
          </a:xfrm>
        </p:spPr>
        <p:txBody>
          <a:bodyPr anchor="ctr">
            <a:noAutofit/>
          </a:bodyPr>
          <a:lstStyle/>
          <a:p>
            <a:pPr marL="0" indent="0">
              <a:buNone/>
            </a:pPr>
            <a:endParaRPr lang="nl-NL" sz="2400" dirty="0"/>
          </a:p>
          <a:p>
            <a:r>
              <a:rPr lang="nl-NL" dirty="0"/>
              <a:t>The </a:t>
            </a:r>
            <a:r>
              <a:rPr lang="nl-NL" dirty="0" err="1"/>
              <a:t>capacity</a:t>
            </a:r>
            <a:r>
              <a:rPr lang="nl-NL" dirty="0"/>
              <a:t> of a neuron </a:t>
            </a:r>
            <a:r>
              <a:rPr lang="nl-NL" dirty="0" err="1"/>
              <a:t>to</a:t>
            </a:r>
            <a:r>
              <a:rPr lang="nl-NL" dirty="0"/>
              <a:t> </a:t>
            </a:r>
            <a:r>
              <a:rPr lang="nl-NL" dirty="0" err="1"/>
              <a:t>generate</a:t>
            </a:r>
            <a:r>
              <a:rPr lang="nl-NL" dirty="0"/>
              <a:t> </a:t>
            </a:r>
            <a:r>
              <a:rPr lang="nl-NL" dirty="0" err="1"/>
              <a:t>an</a:t>
            </a:r>
            <a:r>
              <a:rPr lang="nl-NL" dirty="0"/>
              <a:t> </a:t>
            </a:r>
            <a:r>
              <a:rPr lang="nl-NL" dirty="0" err="1"/>
              <a:t>apropriate</a:t>
            </a:r>
            <a:r>
              <a:rPr lang="nl-NL" dirty="0"/>
              <a:t> action </a:t>
            </a:r>
            <a:r>
              <a:rPr lang="nl-NL" dirty="0" err="1"/>
              <a:t>potential</a:t>
            </a:r>
            <a:r>
              <a:rPr lang="nl-NL" dirty="0"/>
              <a:t> </a:t>
            </a:r>
            <a:r>
              <a:rPr lang="nl-NL" sz="2400" dirty="0"/>
              <a:t>(</a:t>
            </a:r>
            <a:r>
              <a:rPr lang="nl-NL" sz="1600" dirty="0" err="1"/>
              <a:t>based</a:t>
            </a:r>
            <a:r>
              <a:rPr lang="nl-NL" sz="1600" dirty="0"/>
              <a:t> on </a:t>
            </a:r>
            <a:r>
              <a:rPr lang="nl-NL" sz="1600" dirty="0" err="1"/>
              <a:t>the</a:t>
            </a:r>
            <a:r>
              <a:rPr lang="nl-NL" sz="1600" dirty="0"/>
              <a:t> </a:t>
            </a:r>
            <a:r>
              <a:rPr lang="nl-NL" sz="1600" dirty="0" err="1"/>
              <a:t>integrated</a:t>
            </a:r>
            <a:r>
              <a:rPr lang="nl-NL" sz="1600" dirty="0"/>
              <a:t> input </a:t>
            </a:r>
            <a:r>
              <a:rPr lang="nl-NL" sz="1600" dirty="0" err="1"/>
              <a:t>it</a:t>
            </a:r>
            <a:r>
              <a:rPr lang="nl-NL" sz="1600" dirty="0"/>
              <a:t> </a:t>
            </a:r>
            <a:r>
              <a:rPr lang="nl-NL" sz="1600" dirty="0" err="1"/>
              <a:t>receives</a:t>
            </a:r>
            <a:r>
              <a:rPr lang="nl-NL" sz="1600" dirty="0"/>
              <a:t>)</a:t>
            </a:r>
          </a:p>
          <a:p>
            <a:r>
              <a:rPr lang="nl-NL" dirty="0"/>
              <a:t>It </a:t>
            </a:r>
            <a:r>
              <a:rPr lang="nl-NL" dirty="0" err="1"/>
              <a:t>should</a:t>
            </a:r>
            <a:r>
              <a:rPr lang="nl-NL" dirty="0"/>
              <a:t> </a:t>
            </a:r>
            <a:r>
              <a:rPr lang="nl-NL" dirty="0" err="1"/>
              <a:t>not</a:t>
            </a:r>
            <a:r>
              <a:rPr lang="nl-NL" dirty="0"/>
              <a:t> </a:t>
            </a:r>
            <a:r>
              <a:rPr lang="nl-NL" dirty="0" err="1"/>
              <a:t>fire</a:t>
            </a:r>
            <a:r>
              <a:rPr lang="nl-NL" dirty="0"/>
              <a:t> </a:t>
            </a:r>
            <a:r>
              <a:rPr lang="nl-NL" dirty="0" err="1"/>
              <a:t>when</a:t>
            </a:r>
            <a:r>
              <a:rPr lang="nl-NL" dirty="0"/>
              <a:t> overall stimulus is </a:t>
            </a:r>
            <a:r>
              <a:rPr lang="nl-NL" dirty="0" err="1"/>
              <a:t>too</a:t>
            </a:r>
            <a:r>
              <a:rPr lang="nl-NL" dirty="0"/>
              <a:t> low</a:t>
            </a:r>
          </a:p>
          <a:p>
            <a:r>
              <a:rPr lang="nl-NL" dirty="0"/>
              <a:t>It </a:t>
            </a:r>
            <a:r>
              <a:rPr lang="nl-NL" dirty="0" err="1"/>
              <a:t>should</a:t>
            </a:r>
            <a:r>
              <a:rPr lang="nl-NL" dirty="0"/>
              <a:t> </a:t>
            </a:r>
            <a:r>
              <a:rPr lang="nl-NL" dirty="0" err="1"/>
              <a:t>be</a:t>
            </a:r>
            <a:r>
              <a:rPr lang="nl-NL" dirty="0"/>
              <a:t> </a:t>
            </a:r>
            <a:r>
              <a:rPr lang="nl-NL" dirty="0" err="1"/>
              <a:t>able</a:t>
            </a:r>
            <a:r>
              <a:rPr lang="nl-NL" dirty="0"/>
              <a:t> </a:t>
            </a:r>
            <a:r>
              <a:rPr lang="nl-NL" dirty="0" err="1"/>
              <a:t>to</a:t>
            </a:r>
            <a:r>
              <a:rPr lang="nl-NL" dirty="0"/>
              <a:t> </a:t>
            </a:r>
            <a:r>
              <a:rPr lang="nl-NL" dirty="0" err="1"/>
              <a:t>sustain</a:t>
            </a:r>
            <a:r>
              <a:rPr lang="nl-NL" dirty="0"/>
              <a:t> </a:t>
            </a:r>
            <a:r>
              <a:rPr lang="nl-NL" dirty="0" err="1"/>
              <a:t>firing</a:t>
            </a:r>
            <a:r>
              <a:rPr lang="nl-NL" dirty="0"/>
              <a:t> </a:t>
            </a:r>
            <a:r>
              <a:rPr lang="nl-NL" dirty="0" err="1"/>
              <a:t>if</a:t>
            </a:r>
            <a:r>
              <a:rPr lang="nl-NL" dirty="0"/>
              <a:t> </a:t>
            </a:r>
            <a:r>
              <a:rPr lang="nl-NL" dirty="0" err="1"/>
              <a:t>it</a:t>
            </a:r>
            <a:r>
              <a:rPr lang="nl-NL" dirty="0"/>
              <a:t> </a:t>
            </a:r>
            <a:r>
              <a:rPr lang="nl-NL" dirty="0" err="1"/>
              <a:t>receives</a:t>
            </a:r>
            <a:r>
              <a:rPr lang="nl-NL" dirty="0"/>
              <a:t> </a:t>
            </a:r>
            <a:r>
              <a:rPr lang="nl-NL" dirty="0" err="1"/>
              <a:t>corresponding</a:t>
            </a:r>
            <a:r>
              <a:rPr lang="nl-NL" dirty="0"/>
              <a:t> input</a:t>
            </a:r>
          </a:p>
        </p:txBody>
      </p:sp>
      <p:pic>
        <p:nvPicPr>
          <p:cNvPr id="4" name="Picture 2" descr="http://www.mun.ca/biology/desmid/brian/BIOL2060/BIOL2060-13/13_21.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25" r="35167" b="1"/>
          <a:stretch/>
        </p:blipFill>
        <p:spPr bwMode="auto">
          <a:xfrm>
            <a:off x="8681660" y="1992642"/>
            <a:ext cx="3031647" cy="371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35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1626" y="3156155"/>
            <a:ext cx="5414374" cy="915986"/>
          </a:xfrm>
        </p:spPr>
        <p:txBody>
          <a:bodyPr vert="horz" lIns="91440" tIns="45720" rIns="91440" bIns="45720" rtlCol="0" anchor="b">
            <a:normAutofit/>
          </a:bodyPr>
          <a:lstStyle/>
          <a:p>
            <a:r>
              <a:rPr lang="en-US" sz="4600" dirty="0"/>
              <a:t>CIS = Summation </a:t>
            </a:r>
          </a:p>
        </p:txBody>
      </p:sp>
      <p:pic>
        <p:nvPicPr>
          <p:cNvPr id="5" name="Afbeelding 4">
            <a:extLst>
              <a:ext uri="{FF2B5EF4-FFF2-40B4-BE49-F238E27FC236}">
                <a16:creationId xmlns:a16="http://schemas.microsoft.com/office/drawing/2014/main" id="{BF945508-1BE2-B85E-7B25-F18CE0AE73F5}"/>
              </a:ext>
            </a:extLst>
          </p:cNvPr>
          <p:cNvPicPr>
            <a:picLocks noChangeAspect="1"/>
          </p:cNvPicPr>
          <p:nvPr/>
        </p:nvPicPr>
        <p:blipFill>
          <a:blip r:embed="rId2"/>
          <a:srcRect l="-554" t="12511" r="12920" b="10397"/>
          <a:stretch/>
        </p:blipFill>
        <p:spPr>
          <a:xfrm>
            <a:off x="5056094" y="1056260"/>
            <a:ext cx="6788075" cy="5355298"/>
          </a:xfrm>
          <a:prstGeom prst="rect">
            <a:avLst/>
          </a:prstGeom>
        </p:spPr>
      </p:pic>
    </p:spTree>
    <p:extLst>
      <p:ext uri="{BB962C8B-B14F-4D97-AF65-F5344CB8AC3E}">
        <p14:creationId xmlns:p14="http://schemas.microsoft.com/office/powerpoint/2010/main" val="3906113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31" y="809898"/>
            <a:ext cx="9942716" cy="1554480"/>
          </a:xfrm>
        </p:spPr>
        <p:txBody>
          <a:bodyPr anchor="ctr">
            <a:normAutofit/>
          </a:bodyPr>
          <a:lstStyle/>
          <a:p>
            <a:r>
              <a:rPr lang="nl-NL" sz="4800" dirty="0"/>
              <a:t>CIS of a </a:t>
            </a:r>
            <a:r>
              <a:rPr lang="nl-NL" sz="4800" dirty="0" err="1"/>
              <a:t>functional</a:t>
            </a:r>
            <a:r>
              <a:rPr lang="nl-NL" sz="4800" dirty="0"/>
              <a:t> unit</a:t>
            </a:r>
          </a:p>
        </p:txBody>
      </p:sp>
      <p:sp>
        <p:nvSpPr>
          <p:cNvPr id="3" name="Tijdelijke aanduiding voor inhoud 2"/>
          <p:cNvSpPr>
            <a:spLocks noGrp="1"/>
          </p:cNvSpPr>
          <p:nvPr>
            <p:ph idx="1"/>
          </p:nvPr>
        </p:nvSpPr>
        <p:spPr>
          <a:xfrm>
            <a:off x="307975" y="2498411"/>
            <a:ext cx="11557710" cy="2427897"/>
          </a:xfrm>
        </p:spPr>
        <p:txBody>
          <a:bodyPr anchor="ctr">
            <a:normAutofit/>
          </a:bodyPr>
          <a:lstStyle/>
          <a:p>
            <a:pPr marL="0" indent="0">
              <a:buNone/>
            </a:pPr>
            <a:r>
              <a:rPr lang="nl-NL" dirty="0"/>
              <a:t>“Central </a:t>
            </a:r>
            <a:r>
              <a:rPr lang="nl-NL" dirty="0" err="1"/>
              <a:t>Integrative</a:t>
            </a:r>
            <a:r>
              <a:rPr lang="nl-NL" dirty="0"/>
              <a:t> State” </a:t>
            </a:r>
            <a:r>
              <a:rPr lang="nl-NL" dirty="0" err="1"/>
              <a:t>applied</a:t>
            </a:r>
            <a:r>
              <a:rPr lang="nl-NL" dirty="0"/>
              <a:t> </a:t>
            </a:r>
            <a:r>
              <a:rPr lang="nl-NL" dirty="0" err="1"/>
              <a:t>to</a:t>
            </a:r>
            <a:r>
              <a:rPr lang="nl-NL" dirty="0"/>
              <a:t> a </a:t>
            </a:r>
            <a:r>
              <a:rPr lang="nl-NL" dirty="0" err="1"/>
              <a:t>group</a:t>
            </a:r>
            <a:r>
              <a:rPr lang="nl-NL" dirty="0"/>
              <a:t> of neurons e.g.:</a:t>
            </a:r>
          </a:p>
          <a:p>
            <a:r>
              <a:rPr lang="nl-NL" dirty="0"/>
              <a:t>Nucleus in </a:t>
            </a:r>
            <a:r>
              <a:rPr lang="nl-NL" dirty="0" err="1"/>
              <a:t>the</a:t>
            </a:r>
            <a:r>
              <a:rPr lang="nl-NL" dirty="0"/>
              <a:t> </a:t>
            </a:r>
            <a:r>
              <a:rPr lang="nl-NL" dirty="0" err="1"/>
              <a:t>brainstem</a:t>
            </a:r>
            <a:r>
              <a:rPr lang="nl-NL" dirty="0"/>
              <a:t>			</a:t>
            </a:r>
            <a:r>
              <a:rPr lang="nl-NL" dirty="0" err="1"/>
              <a:t>Midbrain</a:t>
            </a:r>
            <a:r>
              <a:rPr lang="nl-NL" dirty="0"/>
              <a:t>, </a:t>
            </a:r>
            <a:r>
              <a:rPr lang="nl-NL" dirty="0" err="1"/>
              <a:t>Vestibular</a:t>
            </a:r>
            <a:r>
              <a:rPr lang="nl-NL" dirty="0"/>
              <a:t> nuclei</a:t>
            </a:r>
          </a:p>
          <a:p>
            <a:r>
              <a:rPr lang="nl-NL" dirty="0" err="1"/>
              <a:t>Specific</a:t>
            </a:r>
            <a:r>
              <a:rPr lang="nl-NL" dirty="0"/>
              <a:t> part of </a:t>
            </a:r>
            <a:r>
              <a:rPr lang="nl-NL" dirty="0" err="1"/>
              <a:t>the</a:t>
            </a:r>
            <a:r>
              <a:rPr lang="nl-NL" dirty="0"/>
              <a:t> cerebellum 		</a:t>
            </a:r>
            <a:r>
              <a:rPr lang="nl-NL" dirty="0" err="1"/>
              <a:t>Dentate</a:t>
            </a:r>
            <a:r>
              <a:rPr lang="nl-NL" dirty="0"/>
              <a:t>, </a:t>
            </a:r>
            <a:r>
              <a:rPr lang="nl-NL" dirty="0" err="1"/>
              <a:t>Emboliform</a:t>
            </a:r>
            <a:r>
              <a:rPr lang="nl-NL" dirty="0"/>
              <a:t>, </a:t>
            </a:r>
            <a:r>
              <a:rPr lang="nl-NL" dirty="0" err="1"/>
              <a:t>Globose</a:t>
            </a:r>
            <a:endParaRPr lang="nl-NL" dirty="0"/>
          </a:p>
          <a:p>
            <a:r>
              <a:rPr lang="nl-NL" dirty="0" err="1"/>
              <a:t>Specific</a:t>
            </a:r>
            <a:r>
              <a:rPr lang="nl-NL" dirty="0"/>
              <a:t> </a:t>
            </a:r>
            <a:r>
              <a:rPr lang="nl-NL" dirty="0" err="1"/>
              <a:t>cortical</a:t>
            </a:r>
            <a:r>
              <a:rPr lang="nl-NL" dirty="0"/>
              <a:t> area </a:t>
            </a:r>
            <a:r>
              <a:rPr lang="nl-NL" dirty="0" err="1"/>
              <a:t>area</a:t>
            </a:r>
            <a:r>
              <a:rPr lang="nl-NL" dirty="0"/>
              <a:t>			Basal </a:t>
            </a:r>
            <a:r>
              <a:rPr lang="nl-NL" dirty="0" err="1"/>
              <a:t>Ganglia</a:t>
            </a:r>
            <a:r>
              <a:rPr lang="nl-NL" dirty="0"/>
              <a:t>, Thalamus</a:t>
            </a:r>
          </a:p>
        </p:txBody>
      </p:sp>
      <p:sp>
        <p:nvSpPr>
          <p:cNvPr id="5" name="AutoShape 4" descr="data:image/png;base64,iVBORw0KGgoAAAANSUhEUgAAARkAAACzCAMAAACKPpgZAAAAk1BMVEX///8AAADm5ubu7u7j4+P8/Pz5+fnz8/P19fXx8fHs7OzS0tLo6Ojg4ODb29uqqqq7u7uwsLCCgoJBQUHHx8dHR0cnJye8vLzW1tZxcXFfX19aWlpra2vDw8M8PDzMzMyenp4yMjKPj494eHhMTExTU1OLi4uVlZUhISGjo6OEhIRlZWUsLCw9PT0UFBQbGxsREREDvR2TAAAgAElEQVR4nO1dh3bqOrOewbhg4957x5Xy/k93JUMSIEASzDkn/7qZtTcBI2H781TNSAL4oz/6o99GAkdfl3n5X1/Ir6M+IC9ygok4feTpize9X0UCgNqQdxyzWE0ActwTZ+BkLeZfc7H/KpVI7j1PGmdBP0lI0ICgoO9lXMEGkYDhI2KrgtXbecPSr/j4rTsbZ02nLd/unF2krq6nyiaKGgpvp4IQkN6o0l6qByDqx5YrXQErKzI9nX6QvugyuQBXfgb9f4LIvVsNLlWT0VkQ8poeC+l9gFuDi6pTibDTgLdwi5Wq7kqLfOU7b93FHM38gDuG3hsXEQQRd4jBpqhxCc1u14ljwoKGBVgEIB3SCXvyp8U9tq3tHJQY1jn9VbMDHUfS6ndIdoabA26gCbmkg83EOVwVA2GNzF85KqzLGmyNHEQf1wAxklcVY0449S+QE5eeJNgysH6iK1Iery0k3bl6s0LJRSgclvbT0dd8lJZHZJKSr0xJN9n1Oh7ZVWKSY8MG7A2jeHor3L3cf5FUhCDkoBggzlN06SHGNIZ68PMuq+jHIRsKwbM3IpIPhe37S+zArE79o/D4t7ahJ1wCS3NNZHIVWwbyXU0AXUgt+ZqzkYpoVovIAJVaBroILPpVEwJvU5k2ytVI5A1Y91/G4DY1O8ofUIQsDBhNWkRuc7/vy1Y1KY/D+pBQTQEejuHWFplxR9rq1qm/aawWVDOsk8Rc0s62CFrlYRst2a3hSaae4s4ebKxpK7dSkMrdQICQHNApq4QNsOEGJWgCKWH+AwjukJFMfxpy4Roq03vJodfH1pk9KUaBqAet2DXZoFdoUC6zzvqbmO+nzzpm9I9iMqAO4kh0RUcBxcJKrCIqbWrkICpSh6M/EfVltFuqlOGQqPMwJkLbhakpgFr6xa9QwmU+/dFzkRijo3y706G105nTR79yCGI8VZ+kiQWCTT4K7Kl/vtE12k2wE4fyjEduri8IyhrotigIRRRPgudTZCzkMuIlEOFJQn8zxo1PFRjRbYHOt3E2pCYHWTRQqfzvyfenPzJ6RFyOhxrq4sASpVYiSmcIJZuhN0CfLRgDUa2ER6pjN2Cd9PgmiiBqSTtvu4KI2LYGlZKCodlpS1mgs1cQ72LIDvW4x4xlqQLzN+QEVLFHGZEsI1o45Ixgbv5VBO5ReLqMcgn6/vh2MOiroEOQN8au5OJD5qrbYCTsohFfmbcJGOXJoxFbLe4yXZYcEVZ2wBKncQEh9VmqMKBtvIShWhW4nR1Rr2YZFJpGISe/0RMVQyAnbky5AbYlOrocda/Mf4eyyT4MgXhUM6Ar718OBblstqv2ti5TpbEjnh5zfuVEMNBxMGDpMW5BG/PQU8WzzI9e9ZvYsXr35g/yxSS2Wa/QIyX5EBMstZYY/qZFR/6HbvWfII7ngBU9SZ7u6OKR8uKKF1aXKvP46YFTckSLu2zBTsDxzK9wZv7o/xNxzB/dIgFC/KNbVAOmi+UfXdNCQqDu0R99ojVBZvFfX8SvpMUfMnfoD5l79IfMPfpD5h79IXOP/pC5R3/I3KM/ZO7RHzL36A+Ze/SHzD36Q+Ye/SFzj/6QuUe/HRmDpn35j3zCl2NJ4mJ142gaT5kqYL+fZvnlyHh72wfPtOsUQC4B3MDrZFB40GiGjt3QopM+4kCzADSKmjYmibdM43QVa+nyLWmjtnWuU3j1gAWa0wSBJr8EXuDek1jX9MuR6Xs4pIOfqgQZET2oNjWiFOqg0oS54ejIrHd1AiUuwcxoSryXPQkxx8ZsHTzVn7BhTG60VWBNCxH0nv4wFlLt5I6RhZHR3+LEX44MSmzhj9LxwXa1dUgPXJoMLqQjTPcpQtmA3/S7mqWFAAzGC0WcakzqjzILNrAgrlUUIgoKBZXZy5Wf6rm0Lmqt29wSwN+NjId2lbd2FdpTFjjfd40Bchu54I0cqCYBbDVWZTX4WaWXHQDnO8m+qLJCgcE33m6YHbQBM+i3Ds0C6wn5P4CUr+R8CY2x8m5WkvxuZNRa8uI87rSiolyjORC6oEWGBjoRlCICCp6qdnnVWE6d0S6xqO7a1pdhaLP3PHggWVq+gan4EVSbFr4NPiqLXIYGR1u9de7fjUxBSymGLpPdhKaoUxPqTM69poR9TEGRV2lBa0ycvGcHWv/GSgBNsmVAXIUdLAVrqlKZak2UHHYT52l7cqBL4yoTCTKb5s655yHD/sMVTQa9bNVoxnyqJLEikJJcI6JUTzWbTW7WGi3AaJqB4LSmFZMN36pjEI6b0qnaxpsKbsBASxgGOEw2Oz4AVxMEu2QxylBmd849D5kyebrrt+hYzMBCejQe1N5ONjfNjt8r0lvLt6oRJseS1VVdAlHVFE4bj+30LZY8xBNMKWJCUVxkDNEzUe5Xwa06x1nIKIjK163+XeIuys/Et0/n3M0x3umWCfCiq8bqLUUzC5kG0Xi2733imltG9F+nOcjwmFwWZ76GAv3lP/kMzUFm3fju8uVJ8XvGgugXgWFBJH+99O0g865ouIs/76SfCZc4WXFWOpa2wWotrh5YkHka+KbqmkdZ8P5W6ARgFN0wfOq4DJFvjxkXEPnFluE8i0tJvHTIXEvviLaLJo3HB+S2DbkpNeBZ4DxhaxGmTqdwkh2W4Cqg415SF8D1dtsm4f0LmYmM9nTXOxTbH49RbCPQiCrLOn2/buwCdWKjNmg3iZPaiCYGxAYMOwxz4vS3x4dkRCDvhnyTNH4GK9R9WkteHotOgyV0PouelVc6aLmjiVZ88yImmoeM/2qVkG7P+JutMJP2jkdEpLRbkaOTMyDzDdTCIVmKe8SCQT4L2azkhOT4kDjHKksScXJOQVweEkvo4VQiTL/arkEv1VoUDn4JfmduLO/BpcxDprnnQD5Ji/ziWmqt7YnXVplLGTMQWqrTupLTIaRF6C1qbYG8FoJKYms8PSR3h+JAWKEcCaPEEUESwJz4ScjDKG8MPCA2DmdKiXlIHhR/zkNGi57ueouE02y6N6rSFA9+La1hfSiBS+gjzqj3G6IA8ZgrHuIqrli1krjy5D8sRh0Gnc5HyMiLT+SHRKKTxhb2WRaWoeUty42tjuA8vu95yFgv9YG5KL08ULvErw98WK2MASW2oh5CQxGo0eVqfSuTr3mrBpU8IHV77MOQsLxsWN4sHKJZYmiGlVKXGcFqhcRUVXQCBIk3sIdDrCwelJjPQ8bLn+56g4jOvKSNRm7HoHPjUOxClgrJMcg0Q0zKVSDAsgHXZjUSiUunOSCc7RG9bBPh8oe+BqrCUU22xREZKaTn4FgJl1PlZnv/auYho7wSmf6m0mKAX3Jnvj1PH7PGC+9hCbcGljgt3Bu/TQ50Su8puvrBc9dL+PixOzQTGefrNt8l3X/db72CZiKzf9mFaPa9oer/iOYhI78MmbT6Yr4N908Bd2/i+Dxk1uPTXS9JqG5exPoUdWtSaVeSVPTHMCkbwmD4CExOWog93iNLogJBXMFpKOc4b4UGXep7a4ETiZ5p+um42qjhZkVisuUl9vOQWZmvGTAQ6psZsoKEBmt3Ggcq9c5Fv8fJ060GTVPrLiVal4uhy7GhmPiIgQX6WEkVsTqGvskTjehp70C+M0VY21oMqbHeouKQ73V3a+rLSiBxVB4PW+IZXeEwDxkmec1wZ3hzLCMlgVJltMRrKdHjgEeYPFrytMvjyFxu89zW2qtCTQOjbFh3o4pFb645ud04viWpO/k4XRnXsKoNH7jcCXnIYygI0ykEDx8sTOjyBNF1mD4PmeVr9ExzO/zKQhphmhrkEjoJK+ws6zjVUiN+il/Ka8fmITP8TqMB+GTcCnKHgAoYtVKzDMTkY0w9C9Tk1C5JgwhNCcwsRAubHt22jZdInD8X8+5qLupvsNrZnYHBvqCJyayPQ0DVBX6HePRQrJ0f7omU5USYmybCXUaft0pDSOwIDJ58UAhPIWOZWzWl14j79jBuCDJ1pyfF1tL81ikJ32yV0SIhO4k0XR8vPfB5yEjm010/6K4joweUZ6Q8l4A6uBwuo3G61nTUvUqD5Xb0oE5r/zgaTYIk18w7sGzeKIkXILJgBXLbT8jIrFyT3+PzJaz3KDE6BTk+7Dlthwar5xoP1SXnzoybqq/bfEVKdW/dFK/V9URb0FUv0OgNg+iZYJprapEYqR+UyurtvoIqziZe0jE4eJ3dHTwWJSEzPc0l3CZNEQCKsEikvWX4sToE7Q7zluhyPiLHMzRNU7KSDOX+fLx/JjL1013fL+DBxGHdplEzYXLW8Ak0dDWIKTHiUS4raeJabxg6v1eqyX0uOlru0JcyuSlEc8xDVSGHU2qt/RVwOuj5hm18FSJFOA2DUi9Aauir6itcJJ2d/BMyzZknIAC7mFYE4Wi2Ij22o1+tlgwz5X1mx01MKD349p7l494u5P3AZUuGWXG8cNbg9Fa4+PT4dBfIxCIRZk9lQdfXxAEgGj9CzKAL6kHt8Tg4xA+lQUzAbh9yr4gOzN+x2McNOkeGCx1GRg9XxG3Y2ApWdrPluL2LhttJdkbaesBVYUfMX7NSCICgzPWBo5cPJL+MLpAJcLM80CUd9CjD3LaqblgTqCKdjskSrh8tmmUHBp3s2COdqWe6Yl7/19FnuT1HRqgb08OYIKNGamVbekCHfVAubV9nQ83wD0tQqabfoRlOptaaZ7Xj6B+LrzkpFbj7oYt0skJM3BnRmtx6+MnZPEeGyb1NjRLxpDcb6jZtfHcgKtkcSlWGUJtsYzZ5lIdQnxTnPGmS7Gd7Wl+Ea9YBExuzvPODpghaLLViUBTPIqEVLTdi/Z2TaEGf2STE6DsSYtpBex25nSOzREF0Dgs/E1qFhiZNJLUW52K70bPecUHL1yS4W0Hcmt2xx6wxPaV6vz/5Z7zDVOLjBqKjLaXcwLAo8+rQmTgOo5OPYa7LkS1AlqxXmpGUQcEYUyrKbaG/Xo/lHBmZytGeJ2HnFvQNlRXqGKBqtuFQ0oiFLhY0DAVqw4n3lBkj5Lz5ke3BR4mfz/S1ektIOK0fm8mEr0MZBpcR6Yh5Z3MwJeO7npp6fcpSRpmwwaufuLDa9MkRv2v9FkAM+kYkvSfXhf6n5SrE89beHQLveR94ZZ7F12H3o75d/1WLSmtGTUIMBJASYnRliNpoCYPvb9fAItMleUXCLQLyNJTo1O2QX2mahz7w6qt1bageepLK85qV8mdLC+VfVu2EFgkLpEResZBuKTJcpasclIhUP+J6GSdmuV6twDMZCo+8mFIz5zQvOlCfLp/pLnp+EvLHZ/16LL3sxcaR9l1TxZZNBFfkbE1XFcPY0OizDDw/bBLixnoMRZmukQVidGm5f47Mef/i2eytV1/kTbUHNQmfSBq/Hi7T8r0tS3YQdRyJYPhc5MIxqMrUA41wDbtJSkEvM4lchESrTm6NKF74M1TS1ONpuVRk1easBwmlpvFW1w4+VmIznsz4M/ll2c3d+ItlP1mtdZXeanlJHKPwwE1B/MoiwSQLi/VpYSOdXjNzP3h6o3NkFkjjJt2HVSTmiL6z2TdAowBtKivYIPasjJn6XoEMw3NRD29e3ZyS30y96zUxjdHlORb566u8btI5Mus9SxjPKAk8KrJcHIKAcrQPCQeq0GyibDGEEp6DXT91lVx1HS0x9md+ZlMTDUvSojbX3nFj9OpRbP5KuuCZg7ExqiAjjkudx7yC5ZDIyERZvHe4bkNEh7ObsKr89wv9DmN/Ijb6bKPDzyU+PR7LqGDZoNmd2DRt/rUlYS594KYobVsFETUcK3cXYqog0e9W0BhxWep0OVtRt8p3+2Y+8wCbG95I+QmsYneGOhEr4wu39yZx7MlgpNMfxZWnslhF02KJWSmpe/5AhMszXPvA6yQL2SbS1+vE8EELdNOvzbTizDIaiAx4tFhs4byNT5o/810n8oYbuk+9XsdXxwvQWStPfgCNlfXZas1C06U+HbjLHMpqcRvaOviO1CRYVWOe2DUtCmR8DVLtUzHQJc/QaTDL7Ra9eohCPdH7pFaJy5g6YKFPByMaX1PAf3/oyRM8k99CU84v4Vp9Wsycw+zbp1iiU2ATSGDVZQFsm+WTMHYR8RbWjjbSuxYq9VjrCX7bxipxc9RLt/Ui1qb+FpFtRQAuKxi2iCJJF4EtZFq5o6bYGbiM96bzfhfXNuYbNNwcq+Lw0jjF+MlYuT+I0aKNPi4SwifU52XxxH9qHbeaPni5RUtpiqjTpxsh7l6i7UZRvc8z94lKKUvYzl+SK1Q/Yobwx1bbyG4f9y9/afgcdnj598WpGWxHMkl7dAjC+9qZMNAoRP3OTjY03bnZD/6kfXAN+WbQ6yvXel50EP0UmbuxoH75wNrP5ku8IbqMctsdJgo9S2yG6AA6tIZCigNDU5tRyNWxoIQiskAMytFVIMgQ5QE+Zhe/MXOuyg994Di49806P0+ecofPjhJrX8ihpEctHipnNLvPiJW90ARGWaCaF+hQySxI53iAhiaxF6MYrqB0sJ0un6giJyhhdTW7ZB4ym5uzye6SZ98P3p3z+2PwhgKrzxl0Exr5wXGqafXuuluvmPOfVnPTXgulITNmnUrxaRSFIUDQcnNWo5UjYpcenaRVaBrUNl0J6zxkuh9FlNwjU9afB9/MjYkex9LOE0khF5DAISpLY8LGKPPqXFDf50Z+RzcJ+q0s6cwc5Y9GyINHNn6D53kEOqh0RUJ1Zu4L0zQXRDOoTlVo2RZxo0j68KBW/uc0sxrt8IPGjwvOI8QzPVJ/Vkiy/f5k+U2eH/Rs1R6icCz9sqR1sbgvb2378HR24t+rn/midlNx6jO3N7selSX682MMR+0brPqoiNtO80e6rwZia+V4pZ3cpjD6qIyaVVdkCiwZImFL932EiVfls6lynJLOHbm66P2g0viK5PrxAs9sIG0+3Dvls6I5s4NZMWKUGsm4w8hail0YNpZPkHHeBJK6k8vSGYpGz12r2pjRJtfLLtxA2nLhfqQ6jU0qRy7Q4N2UL+vDWFWX8f7cCsbvMiu//WqtilJjq/eQSrA/ScaZUV0TrXswsjBxzBrzwCD2eyxD3CXZqQGd7p/u6DwFnngu+tDrwLShbqCydOJcWVAPQa+5pZxI/aAFQWf04nWN53PIpCc7sNh/Fxn/S/vOCCTGf2+lX69Aa+3PzPIKcefX9qGqE38IKyJLfU93+XnrQ3MlhVEdMGWRJ+FqkRGl3rpNXjF2F4IncUdTJ5nUDKIBauBeq+/nkNFPauDbGrjJvtWs+9AUh0um4exzp3KJbkkYxnCcPe6cPE/yofyYyEMD1Fq101xb04CMT2KCDJNXcZYF3VYK1+EuJs4kT8v6xhFdWsyHwXUmeR4y360Skb5bOT/s3q7PvVSn+sWZVATOq+3Rqeo8d3IiXFlnk5d3ia1wj3KYyaWW+2YJfeflWqRlmUx84CSFWgOOVjTZqufVhl3FKY3ThM25t/gkMideUT6bkFukfLtynkvea9Oa8+tSDhe+UDllxAVgbKcsasQO9drH3fb9ziTNCljP3jZ8VEjUWXJciOU+A70j/DHQzUmCTt/vCJRZVCt5jE0WWRdbGj2HjHrK9HvfQkYJvj/fnRmrk7Jgjf1bN0HDSzUVvYXinFZVdjS62CfR/nAh29ypVmx6v57u2Try1GKqRLNsn6FpFVZpIGiWJMq61ME/ROb07LvTWMm3pInPf7JTxSLfbU78UWLvUUe/SXZXYdTwIZ1KWgaG7+q7Iah+lh4/w2F1w6N4DpnsFBV436gSWVc/3A5Hiw5YqSndCOS4rH79KaKPPmfu9oMd7q8n1c2h56RJPvF5/HXGn31YonibVkpTJwkBhBUVZcF8HoPpP/Eq3wbVkAfPDKPfoZkzTL+uRvOfTJzx0oB3MdXwWqXzY7197com85CJt1+1+Nk4xQX595fjWOC1XyaaduK/aObM2zlm8Yy5aDrgNr4IWUhknFdkWozLneYaccv7g3hf0srEu7LKBtfjxLIzRoP9RJLnLs1Dxt2KWQas5QrgUVMYtxFwNd29LGkEIx3wizDyETHjMN619i5eamWORAibcP/KJQf+oep6bsmCUiL+rJbqgkSU7Pt36l94OKsgCdo6xN8jTY/HXHS8XeLwPVoj19/fgZQrsTkZLVbMErT7Q118zyP/Js0cB364earpztlzS0TBenCr3AExGTJVbwYSam8xQ3/xi5DJHlSRsWG8mLPW0xrXqwdOLRu2G62IiB/YJ1lfGqpRvWiG3onmIUPHPe5R1oM3B5kFCtP+pPeIaejey57Mrh2fZVg3Nhcv3bZ0HjL1/dF6r+au6y5+RrT+QH9UOyqd3D3CN3TTYati6leu1DYPmZt1DROtx7mbh1JkuMODYFQ/TuJ06dQIACOtuPKVaZVZyLB3C3PlKemmzNkOckF3Qn4kTv0UVqYY5dQjHjyfL36WMv3q/LN45k5kYyXHOZ/Z079Mr2z9eBmXgLoMOpbclibxBl51b64Y+Pz55yCzvR0ueuZxYE6aU224oAoWwvtTw+ieti46KVMNA8v1oKrKKxeXmqmBb1aJLH9Q6XKfjt6Jdj+jtS1JmyyLxVod1xSZDF65N/08ZIZb7rvivCnfdI6tWE88w453+cAeBMcATRNNFxWuBL2A/oXbuc5cNS77fExK3q1SMWeW5Hrai54wzb06Vx/bkgVdXW1TlOQeFB+6XzNy1Xz2gdOPAXzo5yFzVGKH7E6DDVIV7Fu8vd4R7Ut0kpi+cBHomRHlJ8H2xlcxtHiqjdDvRUOpQRw8bhDEijMNTaOG+5UrOc+MKK9j7fX2nJ9XcyaQyqflMZjk0bC3OMDC5upIm1yaGaf7RPOQ6bOrA5c1rcOcoXzlbakco34AMDdwig1G6Fq/ARnWSk8ic2WbWDpn4Yz0OWKvYNmf3jz6mUHyEmjsjOjpzUtnsTyDTIbm9miPr6YL3F3t/Bny0DKPzDI+GhkMFGsENS+IFMcvXUX0CWRWiU7swmRLjTN3XM2Ka308a15JimAfmaAz763DQi5moHtepDufgVR+wZovH/QEMlOod6zzGUpxWbL8WECc7TG/Goblb829+DZpeJoyDOKN6uD3i4mgr0DaRwLY3ivWCfr45Z8jM03cOK4aM+QSo7OstyQOaIv1lc2Un5+ZS0gf6YDn9Na/v6SsEIEfgLdzBOi/kTH9AT2FjPw2/TX4GBDx/Ow6FuBm+V3Z7r1SS7mfrQTfqyKQ2z0LUvd8cusGPaOBC6xPRXMfkTA7LLrXLn8RRVM9/ESGedeFixTMgDFJkCVv/Pv66Of0lNXW39jjI24qXfg08YaZNcRWG3RM7xiDrfCe2eEiCTfAhgQZsd/8mjG9j7m3hQtcyQpr2VPE9wfn/WQW9idKqK90XEGcME92p1XqaxjSQk52zRr6K5ezmekDa8CLsqTXuzC0naAOgpD8s6NMtRQB5ErgeY4TGbrPG8csFwtZSTVdsywtK3tNkWVZOdJyuSQf5CXDr/iTTHIOZYD0U3kDKzAiI3CEWFrNk6mFmTDA5RxPgsuzXAXLcbzArEjj1YrnBOHHK6LOQkY6tIGdJFGWKstVvFuvOLqcKO/FjTHsKj/aB7Zdh3S+ou+HpjPmSVgWvR8EfaarUbvbt3mbJEm+dwiN5Pvctu1wo9HlNkVHalRZsKnuZUVPkReSqzZGGdTbPKnqMCTPoKNzGUbP9AiOBHxfKWE9+KVhlH4UBEEdkmZ2RSgg74LIN/pN1uluLCnrr/Mv83hGlKT3U2jbSy0p600irkR5uRZFz/pqLZ0TscDL3aY0RfBapdmkdKKubkelX/qG0TSqlsoMxzHrpSJ5qUYuPPGIQxgDS2e+lqLNCbqmp5KnLC/qkegePhy/kD1JzZpiYxhD+SU0r9vZqvsU+ElP+xfkrqzjkCkdDX4gCCufuMrEDrABRUaO5qZyzuh1yEjZ9ZFZGlg7Bk3s48UOrEyr6FgIRxedNTx3Ru3FNb0EGVYEy/Jub0T3LDWnApTPrHjRyo10UA7A0TL/LhVfuJb5DGREYlatIQzMvh4jvz3cHZZ8ivzTTa5uTRx8p0aqPWCQh4EobUtjX5g8mIHM+uBCVOWZipUngbtTXrpkw/bNtwse3W2jV8Rk2+60xLDSQPm65MEcafJQRbrKVrlPSiFtQVS8SQNyUqw2xPcDke42q5Z9IsDmp07Y+wQnd/eg1aakuiwrQe9cRjTAeN1KI7P0zAYH6VBJxFJWnWVD347T81XyEaMKN+vQcYol+oiN9NO9wQR8MzPy/gEv9lM1eWpzetHJvA8vVMGzkOEPumXq8lqDptQjEDzxtOCRmK/NwdjtJGWs63Vu7POfDkgs8c3hEB5U63FBNPEiLmJD92ADzKyA5ILm2abEckcr7bDHWD2fFLwwY6IVW4yhR3TQd/GnVRHuR4nfcf/Sm7RIjitT5NbStxRoWDBe5tHMRCZOk23ba5ELwvkIwMLuTHbZOumqxo4pag5/mjxsPobBlPudlXo3fVd2YkmQ0Yn38LKx4JlVr9ddheM4wCrX0KpUM8SQcIs+wI+RKc88k8Ndu+2W7RR16CFTWsQ+EmVWvco6zUCG64agjPetoxnjQRf8wFWIEj5+54tZlUHRK9TRJ2Fm+kMvULDPnv39dQibzVEdSbnirzsSqr3tpPcCmoHMcm+oRZwrRYJKjN3Y4F56q+Jm31e2fvK3z2vEdfserv7muHwSY6aDYLDQ0ZXJ55z3jOb4wFtLZlNHzw0Edrdr5DHAp9e1vSIVz8BY7O55KYEfHttFTST0PMQsMNfj9M/SDGSEeperFmIpIk21OiNKu1cV/tsX2QIimDeJCaKToGn5wKoiYVWV6150DTOQYcOOgS7QDxam5iGR5EQ/vMhmMniRH+/ubMXhluVJdlZYsy5Na29i4UW7+s2xTUEhpV1Hl7hBNaUirlxPP3+WvP2FHhUPt/nAj4e3rYfshBGoZuodF4YAAAFbSURBVLP84/KT82kOMq5p06V2eCl4M6vWi2TcvdoRsbypPNh8+b4pQNeeepgilC+pvJpXDyz8Q3uyG1c5tfimD80nH06g91aZrWrwmqt63ZjeC4k9XJex4a1KX93OduyaLteuaun+VDzDdTRP8YKL+JXIiJ9YpLwVKQ5BfYiiKFyBraTvYLLrVfoKTfMrkWny6xgy3t+wespKI/5TKrA+4ZM8kmOOVcpoMOOX7Cr1G5Hh7Oz6EH87K3Bc7pMjgtSNmBt5HXaS9aJE5W9ERj58Lk2/HWsU70MfvI8NSNGvqe38Z2j57dHc4CPWFOpXltbD70Tm++ScFT+8zM080f80Mvx4Xud6Yw2+OfQ/jYx4sX5L9qpA/0j/08hcLiMo/WTV6a/pfxuZC2L7P2T+FfpD5h79IXOP/pC5R3/I3KM/ZO4RReZf26rkf4rWBJl0vfija1pLCBX+0S2y/w/BS4DFlxDl0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6" name="Tekstvak 5">
            <a:extLst>
              <a:ext uri="{FF2B5EF4-FFF2-40B4-BE49-F238E27FC236}">
                <a16:creationId xmlns:a16="http://schemas.microsoft.com/office/drawing/2014/main" id="{F49163D5-8CEA-AAB6-7971-8AD750270427}"/>
              </a:ext>
            </a:extLst>
          </p:cNvPr>
          <p:cNvSpPr txBox="1"/>
          <p:nvPr/>
        </p:nvSpPr>
        <p:spPr>
          <a:xfrm>
            <a:off x="1043631" y="6457890"/>
            <a:ext cx="9170322" cy="400110"/>
          </a:xfrm>
          <a:prstGeom prst="rect">
            <a:avLst/>
          </a:prstGeom>
          <a:noFill/>
        </p:spPr>
        <p:txBody>
          <a:bodyPr wrap="square">
            <a:spAutoFit/>
          </a:bodyPr>
          <a:lstStyle/>
          <a:p>
            <a:r>
              <a:rPr lang="en-US" sz="1000" b="0" i="0" dirty="0">
                <a:solidFill>
                  <a:srgbClr val="212121"/>
                </a:solidFill>
                <a:effectLst/>
                <a:highlight>
                  <a:srgbClr val="FFFFFF"/>
                </a:highlight>
                <a:latin typeface="Aptos "/>
              </a:rPr>
              <a:t>Taylor DN. The Neurophysiological Lesion: A Scoping Review. J </a:t>
            </a:r>
            <a:r>
              <a:rPr lang="en-US" sz="1000" b="0" i="0" dirty="0" err="1">
                <a:solidFill>
                  <a:srgbClr val="212121"/>
                </a:solidFill>
                <a:effectLst/>
                <a:highlight>
                  <a:srgbClr val="FFFFFF"/>
                </a:highlight>
                <a:latin typeface="Aptos "/>
              </a:rPr>
              <a:t>Chiropr</a:t>
            </a:r>
            <a:r>
              <a:rPr lang="en-US" sz="1000" b="0" i="0" dirty="0">
                <a:solidFill>
                  <a:srgbClr val="212121"/>
                </a:solidFill>
                <a:effectLst/>
                <a:highlight>
                  <a:srgbClr val="FFFFFF"/>
                </a:highlight>
                <a:latin typeface="Aptos "/>
              </a:rPr>
              <a:t> Med. 2023 Jun;22(2):123-130</a:t>
            </a:r>
          </a:p>
          <a:p>
            <a:r>
              <a:rPr lang="en-US" sz="1000" dirty="0">
                <a:solidFill>
                  <a:srgbClr val="212121"/>
                </a:solidFill>
                <a:highlight>
                  <a:srgbClr val="FFFFFF"/>
                </a:highlight>
                <a:latin typeface="Aptos "/>
              </a:rPr>
              <a:t>Allen M &amp; Rosner AL </a:t>
            </a:r>
            <a:r>
              <a:rPr lang="en-US" sz="1000" b="0" i="0" dirty="0">
                <a:solidFill>
                  <a:srgbClr val="1F1F1F"/>
                </a:solidFill>
                <a:effectLst/>
                <a:latin typeface="Aptos "/>
              </a:rPr>
              <a:t>The mechanism of manual muscle testing as proposed by the ventral horn theory</a:t>
            </a:r>
            <a:r>
              <a:rPr lang="en-US" sz="1000" dirty="0">
                <a:solidFill>
                  <a:srgbClr val="212121"/>
                </a:solidFill>
                <a:highlight>
                  <a:srgbClr val="FFFFFF"/>
                </a:highlight>
                <a:latin typeface="Aptos "/>
              </a:rPr>
              <a:t>.  Medical hypotheses 2024: 182: 111240</a:t>
            </a:r>
            <a:endParaRPr lang="nl-NL" sz="1000" dirty="0">
              <a:latin typeface="Aptos "/>
            </a:endParaRPr>
          </a:p>
        </p:txBody>
      </p:sp>
    </p:spTree>
    <p:extLst>
      <p:ext uri="{BB962C8B-B14F-4D97-AF65-F5344CB8AC3E}">
        <p14:creationId xmlns:p14="http://schemas.microsoft.com/office/powerpoint/2010/main" val="3139033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8182" y="696897"/>
            <a:ext cx="5046699" cy="761355"/>
          </a:xfrm>
        </p:spPr>
        <p:txBody>
          <a:bodyPr anchor="b">
            <a:normAutofit/>
          </a:bodyPr>
          <a:lstStyle/>
          <a:p>
            <a:r>
              <a:rPr lang="nl-NL" sz="4800" dirty="0" err="1"/>
              <a:t>Metabolic</a:t>
            </a:r>
            <a:r>
              <a:rPr lang="nl-NL" sz="4800" dirty="0"/>
              <a:t> </a:t>
            </a:r>
            <a:r>
              <a:rPr lang="nl-NL" sz="4800" dirty="0" err="1"/>
              <a:t>capacity</a:t>
            </a:r>
            <a:endParaRPr lang="nl-NL" sz="4800" dirty="0"/>
          </a:p>
        </p:txBody>
      </p:sp>
      <p:sp>
        <p:nvSpPr>
          <p:cNvPr id="3" name="Tijdelijke aanduiding voor inhoud 2"/>
          <p:cNvSpPr>
            <a:spLocks noGrp="1"/>
          </p:cNvSpPr>
          <p:nvPr>
            <p:ph idx="1"/>
          </p:nvPr>
        </p:nvSpPr>
        <p:spPr>
          <a:xfrm>
            <a:off x="137653" y="2521652"/>
            <a:ext cx="5604386" cy="3639450"/>
          </a:xfrm>
        </p:spPr>
        <p:txBody>
          <a:bodyPr anchor="ctr">
            <a:noAutofit/>
          </a:bodyPr>
          <a:lstStyle/>
          <a:p>
            <a:pPr lvl="1">
              <a:buFont typeface="Arial" panose="020B0604020202020204" pitchFamily="34" charset="0"/>
              <a:buChar char="•"/>
            </a:pPr>
            <a:r>
              <a:rPr lang="nl-NL" dirty="0"/>
              <a:t>The </a:t>
            </a:r>
            <a:r>
              <a:rPr lang="nl-NL" dirty="0" err="1"/>
              <a:t>cellular</a:t>
            </a:r>
            <a:r>
              <a:rPr lang="nl-NL" dirty="0"/>
              <a:t> health of a neuron </a:t>
            </a:r>
          </a:p>
          <a:p>
            <a:pPr lvl="1">
              <a:buFont typeface="Arial" panose="020B0604020202020204" pitchFamily="34" charset="0"/>
              <a:buChar char="•"/>
            </a:pPr>
            <a:endParaRPr lang="nl-NL" dirty="0"/>
          </a:p>
          <a:p>
            <a:pPr lvl="2"/>
            <a:r>
              <a:rPr lang="nl-NL" sz="2400" dirty="0" err="1"/>
              <a:t>Capable</a:t>
            </a:r>
            <a:r>
              <a:rPr lang="nl-NL" sz="2400" dirty="0"/>
              <a:t> of </a:t>
            </a:r>
            <a:r>
              <a:rPr lang="nl-NL" sz="2400" dirty="0" err="1"/>
              <a:t>dealing</a:t>
            </a:r>
            <a:r>
              <a:rPr lang="nl-NL" sz="2400" dirty="0"/>
              <a:t> </a:t>
            </a:r>
            <a:r>
              <a:rPr lang="nl-NL" sz="2400" dirty="0" err="1"/>
              <a:t>with</a:t>
            </a:r>
            <a:r>
              <a:rPr lang="nl-NL" sz="2400" dirty="0"/>
              <a:t> stimuli</a:t>
            </a:r>
          </a:p>
          <a:p>
            <a:pPr lvl="2"/>
            <a:r>
              <a:rPr lang="nl-NL" sz="2400" dirty="0" err="1"/>
              <a:t>Sufficient</a:t>
            </a:r>
            <a:r>
              <a:rPr lang="nl-NL" sz="2400" dirty="0"/>
              <a:t> and correct </a:t>
            </a:r>
            <a:r>
              <a:rPr lang="nl-NL" sz="2400" dirty="0" err="1"/>
              <a:t>protein</a:t>
            </a:r>
            <a:r>
              <a:rPr lang="nl-NL" sz="2400" dirty="0"/>
              <a:t> </a:t>
            </a:r>
            <a:r>
              <a:rPr lang="nl-NL" sz="2400" dirty="0" err="1"/>
              <a:t>production</a:t>
            </a:r>
            <a:endParaRPr lang="nl-NL" sz="2400" dirty="0"/>
          </a:p>
          <a:p>
            <a:pPr lvl="1">
              <a:buFont typeface="Arial" panose="020B0604020202020204" pitchFamily="34" charset="0"/>
              <a:buChar char="•"/>
            </a:pPr>
            <a:endParaRPr lang="nl-NL" i="1" u="sng" dirty="0"/>
          </a:p>
          <a:p>
            <a:pPr lvl="1">
              <a:buFont typeface="Arial" panose="020B0604020202020204" pitchFamily="34" charset="0"/>
              <a:buChar char="•"/>
            </a:pPr>
            <a:r>
              <a:rPr lang="nl-NL" dirty="0" err="1"/>
              <a:t>If</a:t>
            </a:r>
            <a:r>
              <a:rPr lang="nl-NL" dirty="0"/>
              <a:t> stimulus load is </a:t>
            </a:r>
            <a:r>
              <a:rPr lang="nl-NL" dirty="0" err="1"/>
              <a:t>too</a:t>
            </a:r>
            <a:r>
              <a:rPr lang="nl-NL" dirty="0"/>
              <a:t> high:  </a:t>
            </a:r>
            <a:r>
              <a:rPr lang="nl-NL" dirty="0" err="1"/>
              <a:t>metabolic</a:t>
            </a:r>
            <a:r>
              <a:rPr lang="nl-NL" dirty="0"/>
              <a:t> </a:t>
            </a:r>
            <a:r>
              <a:rPr lang="nl-NL" dirty="0" err="1"/>
              <a:t>capacity</a:t>
            </a:r>
            <a:r>
              <a:rPr lang="nl-NL" dirty="0"/>
              <a:t> is </a:t>
            </a:r>
            <a:r>
              <a:rPr lang="nl-NL" dirty="0" err="1"/>
              <a:t>exceeded</a:t>
            </a:r>
            <a:endParaRPr lang="nl-NL" dirty="0"/>
          </a:p>
          <a:p>
            <a:pPr lvl="1">
              <a:buFont typeface="Arial" panose="020B0604020202020204" pitchFamily="34" charset="0"/>
              <a:buChar char="•"/>
            </a:pPr>
            <a:endParaRPr lang="nl-NL" dirty="0"/>
          </a:p>
          <a:p>
            <a:pPr lvl="2"/>
            <a:r>
              <a:rPr lang="nl-NL" dirty="0" err="1"/>
              <a:t>Potential</a:t>
            </a:r>
            <a:r>
              <a:rPr lang="nl-NL" dirty="0"/>
              <a:t> </a:t>
            </a:r>
            <a:r>
              <a:rPr lang="nl-NL" i="1" u="sng" dirty="0" err="1"/>
              <a:t>neuronal</a:t>
            </a:r>
            <a:r>
              <a:rPr lang="nl-NL" i="1" u="sng" dirty="0"/>
              <a:t> </a:t>
            </a:r>
            <a:r>
              <a:rPr lang="nl-NL" i="1" u="sng" dirty="0" err="1"/>
              <a:t>death</a:t>
            </a:r>
            <a:endParaRPr lang="nl-NL" i="1" u="sng" dirty="0"/>
          </a:p>
        </p:txBody>
      </p:sp>
      <p:pic>
        <p:nvPicPr>
          <p:cNvPr id="5122" name="Picture 2" descr="http://siosism.com/wp-content/uploads/2015/02/overload1.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7" r="2828"/>
          <a:stretch/>
        </p:blipFill>
        <p:spPr bwMode="auto">
          <a:xfrm>
            <a:off x="5911532" y="1910986"/>
            <a:ext cx="5945188" cy="428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1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6858" y="757084"/>
            <a:ext cx="10515600" cy="943436"/>
          </a:xfrm>
        </p:spPr>
        <p:txBody>
          <a:bodyPr/>
          <a:lstStyle/>
          <a:p>
            <a:r>
              <a:rPr lang="nl-NL" dirty="0" err="1"/>
              <a:t>Metabolic</a:t>
            </a:r>
            <a:r>
              <a:rPr lang="nl-NL" dirty="0"/>
              <a:t> </a:t>
            </a:r>
            <a:r>
              <a:rPr lang="nl-NL" dirty="0" err="1"/>
              <a:t>capacity</a:t>
            </a:r>
            <a:r>
              <a:rPr lang="nl-NL" dirty="0"/>
              <a:t>: </a:t>
            </a:r>
            <a:r>
              <a:rPr lang="nl-NL" dirty="0" err="1"/>
              <a:t>limitations</a:t>
            </a:r>
            <a:r>
              <a:rPr lang="nl-NL" dirty="0"/>
              <a:t> in recovery</a:t>
            </a:r>
          </a:p>
        </p:txBody>
      </p:sp>
      <p:sp>
        <p:nvSpPr>
          <p:cNvPr id="3" name="Tijdelijke aanduiding voor inhoud 2"/>
          <p:cNvSpPr>
            <a:spLocks noGrp="1"/>
          </p:cNvSpPr>
          <p:nvPr>
            <p:ph idx="1"/>
          </p:nvPr>
        </p:nvSpPr>
        <p:spPr>
          <a:xfrm>
            <a:off x="294344" y="2201863"/>
            <a:ext cx="4412037" cy="3391928"/>
          </a:xfrm>
        </p:spPr>
        <p:txBody>
          <a:bodyPr>
            <a:noAutofit/>
          </a:bodyPr>
          <a:lstStyle/>
          <a:p>
            <a:endParaRPr lang="nl-NL" dirty="0"/>
          </a:p>
          <a:p>
            <a:pPr marL="0" indent="0">
              <a:buNone/>
            </a:pPr>
            <a:r>
              <a:rPr lang="nl-NL" b="1" dirty="0" err="1"/>
              <a:t>Oxygen</a:t>
            </a:r>
            <a:r>
              <a:rPr lang="nl-NL" b="1" dirty="0"/>
              <a:t>:</a:t>
            </a:r>
          </a:p>
          <a:p>
            <a:r>
              <a:rPr lang="nl-NL" dirty="0" err="1"/>
              <a:t>Anemia</a:t>
            </a:r>
            <a:endParaRPr lang="nl-NL" dirty="0"/>
          </a:p>
          <a:p>
            <a:r>
              <a:rPr lang="nl-NL" dirty="0" err="1"/>
              <a:t>Lung</a:t>
            </a:r>
            <a:r>
              <a:rPr lang="nl-NL" dirty="0"/>
              <a:t> </a:t>
            </a:r>
            <a:r>
              <a:rPr lang="nl-NL" dirty="0" err="1"/>
              <a:t>disease</a:t>
            </a:r>
            <a:endParaRPr lang="nl-NL" dirty="0"/>
          </a:p>
          <a:p>
            <a:r>
              <a:rPr lang="nl-NL" dirty="0" err="1"/>
              <a:t>Allergies</a:t>
            </a:r>
            <a:r>
              <a:rPr lang="nl-NL" dirty="0"/>
              <a:t>/smoking</a:t>
            </a:r>
          </a:p>
          <a:p>
            <a:r>
              <a:rPr lang="nl-NL" dirty="0" err="1"/>
              <a:t>Heart</a:t>
            </a:r>
            <a:r>
              <a:rPr lang="nl-NL" dirty="0"/>
              <a:t> </a:t>
            </a:r>
            <a:r>
              <a:rPr lang="nl-NL" dirty="0" err="1"/>
              <a:t>disease</a:t>
            </a:r>
            <a:endParaRPr lang="nl-NL" dirty="0"/>
          </a:p>
          <a:p>
            <a:r>
              <a:rPr lang="nl-NL" dirty="0" err="1"/>
              <a:t>Deficiencies</a:t>
            </a:r>
            <a:endParaRPr lang="nl-NL" dirty="0"/>
          </a:p>
          <a:p>
            <a:endParaRPr lang="nl-NL" dirty="0"/>
          </a:p>
        </p:txBody>
      </p:sp>
      <p:sp>
        <p:nvSpPr>
          <p:cNvPr id="4" name="Tijdelijke aanduiding voor inhoud 2"/>
          <p:cNvSpPr txBox="1">
            <a:spLocks/>
          </p:cNvSpPr>
          <p:nvPr/>
        </p:nvSpPr>
        <p:spPr>
          <a:xfrm>
            <a:off x="8480020" y="2201863"/>
            <a:ext cx="3580228"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nl-NL" dirty="0"/>
          </a:p>
          <a:p>
            <a:r>
              <a:rPr lang="nl-NL" sz="2800" b="1" dirty="0"/>
              <a:t>Glucose </a:t>
            </a:r>
            <a:r>
              <a:rPr lang="nl-NL" sz="2800" b="1" dirty="0" err="1"/>
              <a:t>and</a:t>
            </a:r>
            <a:r>
              <a:rPr lang="nl-NL" sz="2800" b="1" dirty="0"/>
              <a:t> </a:t>
            </a:r>
            <a:r>
              <a:rPr lang="nl-NL" sz="2800" b="1" dirty="0" err="1"/>
              <a:t>nutrients</a:t>
            </a:r>
            <a:r>
              <a:rPr lang="nl-NL" sz="2800" b="1" dirty="0"/>
              <a:t>:</a:t>
            </a:r>
          </a:p>
          <a:p>
            <a:pPr lvl="1">
              <a:buFont typeface="Arial" panose="020B0604020202020204" pitchFamily="34" charset="0"/>
              <a:buChar char="•"/>
            </a:pPr>
            <a:r>
              <a:rPr lang="nl-NL" sz="2800" dirty="0"/>
              <a:t>Diabetes</a:t>
            </a:r>
          </a:p>
          <a:p>
            <a:pPr lvl="1">
              <a:buFont typeface="Arial" panose="020B0604020202020204" pitchFamily="34" charset="0"/>
              <a:buChar char="•"/>
            </a:pPr>
            <a:r>
              <a:rPr lang="nl-NL" sz="2800" dirty="0" err="1"/>
              <a:t>Medication</a:t>
            </a:r>
            <a:endParaRPr lang="nl-NL" sz="2800" dirty="0"/>
          </a:p>
          <a:p>
            <a:pPr lvl="1">
              <a:buFont typeface="Arial" panose="020B0604020202020204" pitchFamily="34" charset="0"/>
              <a:buChar char="•"/>
            </a:pPr>
            <a:r>
              <a:rPr lang="nl-NL" sz="2800" dirty="0" err="1"/>
              <a:t>Malabsorption</a:t>
            </a:r>
            <a:endParaRPr lang="nl-NL" sz="2800" dirty="0"/>
          </a:p>
          <a:p>
            <a:pPr lvl="1">
              <a:buFont typeface="Arial" panose="020B0604020202020204" pitchFamily="34" charset="0"/>
              <a:buChar char="•"/>
            </a:pPr>
            <a:r>
              <a:rPr lang="nl-NL" sz="2800" dirty="0" err="1"/>
              <a:t>Nutrition</a:t>
            </a:r>
            <a:endParaRPr lang="nl-NL" sz="2800" dirty="0"/>
          </a:p>
          <a:p>
            <a:pPr lvl="1">
              <a:buFont typeface="Arial" panose="020B0604020202020204" pitchFamily="34" charset="0"/>
              <a:buChar char="•"/>
            </a:pPr>
            <a:r>
              <a:rPr lang="nl-NL" sz="2800" dirty="0" err="1"/>
              <a:t>Supplements</a:t>
            </a:r>
            <a:endParaRPr lang="nl-NL" sz="2800" dirty="0"/>
          </a:p>
          <a:p>
            <a:pPr lvl="1">
              <a:buFont typeface="Arial" panose="020B0604020202020204" pitchFamily="34" charset="0"/>
              <a:buChar char="•"/>
            </a:pPr>
            <a:endParaRPr lang="nl-NL" sz="2800" dirty="0"/>
          </a:p>
          <a:p>
            <a:pPr lvl="1">
              <a:buFont typeface="Arial" panose="020B0604020202020204" pitchFamily="34" charset="0"/>
              <a:buChar char="•"/>
            </a:pPr>
            <a:endParaRPr lang="nl-NL" sz="2800" dirty="0"/>
          </a:p>
          <a:p>
            <a:endParaRPr lang="nl-NL" dirty="0"/>
          </a:p>
        </p:txBody>
      </p:sp>
      <p:pic>
        <p:nvPicPr>
          <p:cNvPr id="5" name="Picture 4" descr="https://qph.is.quoracdn.net/main-qimg-0d69f6590792e081a289ffe75c4d3c53?convert_to_webp=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922" y="2757170"/>
            <a:ext cx="2909615" cy="2200488"/>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4166088" y="5301893"/>
            <a:ext cx="2008570" cy="923330"/>
          </a:xfrm>
          <a:prstGeom prst="rect">
            <a:avLst/>
          </a:prstGeom>
          <a:noFill/>
        </p:spPr>
        <p:txBody>
          <a:bodyPr wrap="square" rtlCol="0">
            <a:spAutoFit/>
          </a:bodyPr>
          <a:lstStyle/>
          <a:p>
            <a:r>
              <a:rPr lang="nl-NL" b="1" dirty="0">
                <a:solidFill>
                  <a:srgbClr val="FF0000"/>
                </a:solidFill>
              </a:rPr>
              <a:t>INFLAMMATION</a:t>
            </a:r>
          </a:p>
          <a:p>
            <a:pPr algn="ctr"/>
            <a:r>
              <a:rPr lang="nl-NL" b="1" dirty="0">
                <a:solidFill>
                  <a:srgbClr val="FF0000"/>
                </a:solidFill>
              </a:rPr>
              <a:t>&amp;</a:t>
            </a:r>
          </a:p>
          <a:p>
            <a:r>
              <a:rPr lang="nl-NL" b="1" dirty="0">
                <a:solidFill>
                  <a:srgbClr val="FF0000"/>
                </a:solidFill>
              </a:rPr>
              <a:t>EXCITOTOXICITY</a:t>
            </a:r>
          </a:p>
        </p:txBody>
      </p:sp>
      <p:sp>
        <p:nvSpPr>
          <p:cNvPr id="8" name="Tekstvak 7">
            <a:extLst>
              <a:ext uri="{FF2B5EF4-FFF2-40B4-BE49-F238E27FC236}">
                <a16:creationId xmlns:a16="http://schemas.microsoft.com/office/drawing/2014/main" id="{ACD5FDDA-C3C4-8EC6-2D09-4F856144E818}"/>
              </a:ext>
            </a:extLst>
          </p:cNvPr>
          <p:cNvSpPr txBox="1"/>
          <p:nvPr/>
        </p:nvSpPr>
        <p:spPr>
          <a:xfrm>
            <a:off x="3047071" y="3244334"/>
            <a:ext cx="6094140" cy="369332"/>
          </a:xfrm>
          <a:prstGeom prst="rect">
            <a:avLst/>
          </a:prstGeom>
          <a:noFill/>
        </p:spPr>
        <p:txBody>
          <a:bodyPr wrap="square">
            <a:spAutoFit/>
          </a:bodyPr>
          <a:lstStyle/>
          <a:p>
            <a:r>
              <a:rPr lang="nl-NL" b="0" dirty="0">
                <a:effectLst/>
              </a:rPr>
              <a:t> </a:t>
            </a:r>
            <a:endParaRPr lang="nl-NL" dirty="0"/>
          </a:p>
        </p:txBody>
      </p:sp>
      <p:sp>
        <p:nvSpPr>
          <p:cNvPr id="10" name="Tekstvak 9">
            <a:extLst>
              <a:ext uri="{FF2B5EF4-FFF2-40B4-BE49-F238E27FC236}">
                <a16:creationId xmlns:a16="http://schemas.microsoft.com/office/drawing/2014/main" id="{FA799069-2471-0A1E-E81F-3E3AF1F75BA1}"/>
              </a:ext>
            </a:extLst>
          </p:cNvPr>
          <p:cNvSpPr txBox="1"/>
          <p:nvPr/>
        </p:nvSpPr>
        <p:spPr>
          <a:xfrm>
            <a:off x="3047071" y="3244334"/>
            <a:ext cx="6094140" cy="369332"/>
          </a:xfrm>
          <a:prstGeom prst="rect">
            <a:avLst/>
          </a:prstGeom>
          <a:noFill/>
        </p:spPr>
        <p:txBody>
          <a:bodyPr wrap="square">
            <a:spAutoFit/>
          </a:bodyPr>
          <a:lstStyle/>
          <a:p>
            <a:r>
              <a:rPr lang="nl-NL" b="0" dirty="0">
                <a:effectLst/>
              </a:rPr>
              <a:t> </a:t>
            </a:r>
            <a:endParaRPr lang="nl-NL" dirty="0"/>
          </a:p>
        </p:txBody>
      </p:sp>
    </p:spTree>
    <p:extLst>
      <p:ext uri="{BB962C8B-B14F-4D97-AF65-F5344CB8AC3E}">
        <p14:creationId xmlns:p14="http://schemas.microsoft.com/office/powerpoint/2010/main" val="2840930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278E6-AB40-3A60-5D97-C57BE9AA6173}"/>
              </a:ext>
            </a:extLst>
          </p:cNvPr>
          <p:cNvSpPr>
            <a:spLocks noGrp="1"/>
          </p:cNvSpPr>
          <p:nvPr>
            <p:ph type="title"/>
          </p:nvPr>
        </p:nvSpPr>
        <p:spPr>
          <a:xfrm>
            <a:off x="3311870" y="-107135"/>
            <a:ext cx="4340636" cy="909776"/>
          </a:xfrm>
        </p:spPr>
        <p:txBody>
          <a:bodyPr/>
          <a:lstStyle/>
          <a:p>
            <a:r>
              <a:rPr lang="nl-NL" dirty="0"/>
              <a:t>Back </a:t>
            </a:r>
            <a:r>
              <a:rPr lang="nl-NL" dirty="0" err="1"/>
              <a:t>to</a:t>
            </a:r>
            <a:r>
              <a:rPr lang="nl-NL" dirty="0"/>
              <a:t> </a:t>
            </a:r>
            <a:r>
              <a:rPr lang="nl-NL" dirty="0" err="1"/>
              <a:t>the</a:t>
            </a:r>
            <a:r>
              <a:rPr lang="nl-NL" dirty="0"/>
              <a:t> case</a:t>
            </a:r>
            <a:endParaRPr lang="en-GB" dirty="0"/>
          </a:p>
        </p:txBody>
      </p:sp>
      <p:graphicFrame>
        <p:nvGraphicFramePr>
          <p:cNvPr id="4" name="Tijdelijke aanduiding voor inhoud 3">
            <a:extLst>
              <a:ext uri="{FF2B5EF4-FFF2-40B4-BE49-F238E27FC236}">
                <a16:creationId xmlns:a16="http://schemas.microsoft.com/office/drawing/2014/main" id="{FF7D176B-A540-ECC7-A299-E16209A44214}"/>
              </a:ext>
            </a:extLst>
          </p:cNvPr>
          <p:cNvGraphicFramePr>
            <a:graphicFrameLocks noGrp="1"/>
          </p:cNvGraphicFramePr>
          <p:nvPr>
            <p:ph idx="1"/>
            <p:extLst>
              <p:ext uri="{D42A27DB-BD31-4B8C-83A1-F6EECF244321}">
                <p14:modId xmlns:p14="http://schemas.microsoft.com/office/powerpoint/2010/main" val="2736976288"/>
              </p:ext>
            </p:extLst>
          </p:nvPr>
        </p:nvGraphicFramePr>
        <p:xfrm>
          <a:off x="657921" y="677733"/>
          <a:ext cx="8151541" cy="5946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Afbeelding 4">
            <a:extLst>
              <a:ext uri="{FF2B5EF4-FFF2-40B4-BE49-F238E27FC236}">
                <a16:creationId xmlns:a16="http://schemas.microsoft.com/office/drawing/2014/main" id="{73731EEC-5177-AF71-48B1-249E3262460B}"/>
              </a:ext>
            </a:extLst>
          </p:cNvPr>
          <p:cNvPicPr>
            <a:picLocks noChangeAspect="1"/>
          </p:cNvPicPr>
          <p:nvPr/>
        </p:nvPicPr>
        <p:blipFill>
          <a:blip r:embed="rId8"/>
          <a:stretch>
            <a:fillRect/>
          </a:stretch>
        </p:blipFill>
        <p:spPr>
          <a:xfrm>
            <a:off x="8988415" y="2861534"/>
            <a:ext cx="2990224" cy="1773628"/>
          </a:xfrm>
          <a:prstGeom prst="rect">
            <a:avLst/>
          </a:prstGeom>
        </p:spPr>
      </p:pic>
    </p:spTree>
    <p:extLst>
      <p:ext uri="{BB962C8B-B14F-4D97-AF65-F5344CB8AC3E}">
        <p14:creationId xmlns:p14="http://schemas.microsoft.com/office/powerpoint/2010/main" val="337226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88787-FA75-1CC1-E47B-5E6C351C683B}"/>
              </a:ext>
            </a:extLst>
          </p:cNvPr>
          <p:cNvSpPr>
            <a:spLocks noGrp="1"/>
          </p:cNvSpPr>
          <p:nvPr>
            <p:ph type="title"/>
          </p:nvPr>
        </p:nvSpPr>
        <p:spPr>
          <a:xfrm>
            <a:off x="162560" y="739252"/>
            <a:ext cx="9037320" cy="1325563"/>
          </a:xfrm>
        </p:spPr>
        <p:txBody>
          <a:bodyPr/>
          <a:lstStyle/>
          <a:p>
            <a:pPr algn="ctr"/>
            <a:r>
              <a:rPr lang="nl-NL" dirty="0" err="1"/>
              <a:t>Vestibular</a:t>
            </a:r>
            <a:r>
              <a:rPr lang="nl-NL" dirty="0"/>
              <a:t> system</a:t>
            </a:r>
            <a:br>
              <a:rPr lang="nl-NL" dirty="0"/>
            </a:br>
            <a:endParaRPr lang="nl-NL" dirty="0"/>
          </a:p>
        </p:txBody>
      </p:sp>
      <p:sp>
        <p:nvSpPr>
          <p:cNvPr id="3" name="Tijdelijke aanduiding voor inhoud 2">
            <a:extLst>
              <a:ext uri="{FF2B5EF4-FFF2-40B4-BE49-F238E27FC236}">
                <a16:creationId xmlns:a16="http://schemas.microsoft.com/office/drawing/2014/main" id="{E9F5F8D7-4C56-0CA6-6AD7-C2489249D2CA}"/>
              </a:ext>
            </a:extLst>
          </p:cNvPr>
          <p:cNvSpPr>
            <a:spLocks noGrp="1"/>
          </p:cNvSpPr>
          <p:nvPr>
            <p:ph idx="1"/>
          </p:nvPr>
        </p:nvSpPr>
        <p:spPr>
          <a:xfrm>
            <a:off x="680720" y="1981200"/>
            <a:ext cx="11176000" cy="4704079"/>
          </a:xfrm>
        </p:spPr>
        <p:txBody>
          <a:bodyPr>
            <a:normAutofit/>
          </a:bodyPr>
          <a:lstStyle/>
          <a:p>
            <a:r>
              <a:rPr lang="nl-NL" dirty="0"/>
              <a:t>The </a:t>
            </a:r>
            <a:r>
              <a:rPr lang="nl-NL" dirty="0" err="1"/>
              <a:t>forgotten</a:t>
            </a:r>
            <a:r>
              <a:rPr lang="nl-NL" dirty="0"/>
              <a:t> and </a:t>
            </a:r>
            <a:r>
              <a:rPr lang="nl-NL" dirty="0" err="1"/>
              <a:t>sixth</a:t>
            </a:r>
            <a:r>
              <a:rPr lang="nl-NL" dirty="0"/>
              <a:t> sense </a:t>
            </a:r>
          </a:p>
          <a:p>
            <a:r>
              <a:rPr lang="nl-NL" dirty="0" err="1"/>
              <a:t>You</a:t>
            </a:r>
            <a:r>
              <a:rPr lang="nl-NL" dirty="0"/>
              <a:t> </a:t>
            </a:r>
            <a:r>
              <a:rPr lang="nl-NL" dirty="0" err="1"/>
              <a:t>don’t</a:t>
            </a:r>
            <a:r>
              <a:rPr lang="nl-NL" dirty="0"/>
              <a:t> </a:t>
            </a:r>
            <a:r>
              <a:rPr lang="nl-NL" dirty="0" err="1"/>
              <a:t>realize</a:t>
            </a:r>
            <a:r>
              <a:rPr lang="nl-NL" dirty="0"/>
              <a:t> </a:t>
            </a:r>
            <a:r>
              <a:rPr lang="nl-NL" dirty="0" err="1"/>
              <a:t>its</a:t>
            </a:r>
            <a:r>
              <a:rPr lang="nl-NL" dirty="0"/>
              <a:t> </a:t>
            </a:r>
            <a:r>
              <a:rPr lang="nl-NL" dirty="0" err="1"/>
              <a:t>importance</a:t>
            </a:r>
            <a:r>
              <a:rPr lang="nl-NL" dirty="0"/>
              <a:t> </a:t>
            </a:r>
            <a:r>
              <a:rPr lang="nl-NL" dirty="0" err="1"/>
              <a:t>until</a:t>
            </a:r>
            <a:r>
              <a:rPr lang="nl-NL" dirty="0"/>
              <a:t> </a:t>
            </a:r>
            <a:r>
              <a:rPr lang="nl-NL" dirty="0" err="1"/>
              <a:t>it</a:t>
            </a:r>
            <a:r>
              <a:rPr lang="nl-NL" dirty="0"/>
              <a:t> </a:t>
            </a:r>
            <a:r>
              <a:rPr lang="nl-NL" dirty="0" err="1"/>
              <a:t>dysfunctions</a:t>
            </a:r>
            <a:endParaRPr lang="nl-NL" dirty="0"/>
          </a:p>
          <a:p>
            <a:endParaRPr lang="nl-NL" dirty="0"/>
          </a:p>
          <a:p>
            <a:pPr marL="0" indent="0">
              <a:buNone/>
            </a:pPr>
            <a:r>
              <a:rPr lang="nl-NL" sz="2800" i="1" dirty="0" err="1">
                <a:solidFill>
                  <a:srgbClr val="FF0000"/>
                </a:solidFill>
              </a:rPr>
              <a:t>What</a:t>
            </a:r>
            <a:r>
              <a:rPr lang="nl-NL" sz="2800" i="1" dirty="0">
                <a:solidFill>
                  <a:srgbClr val="FF0000"/>
                </a:solidFill>
              </a:rPr>
              <a:t> </a:t>
            </a:r>
            <a:r>
              <a:rPr lang="nl-NL" sz="2800" i="1" dirty="0" err="1">
                <a:solidFill>
                  <a:srgbClr val="FF0000"/>
                </a:solidFill>
              </a:rPr>
              <a:t>would</a:t>
            </a:r>
            <a:r>
              <a:rPr lang="nl-NL" sz="2800" i="1" dirty="0">
                <a:solidFill>
                  <a:srgbClr val="FF0000"/>
                </a:solidFill>
              </a:rPr>
              <a:t> </a:t>
            </a:r>
            <a:r>
              <a:rPr lang="nl-NL" sz="2800" i="1" dirty="0" err="1">
                <a:solidFill>
                  <a:srgbClr val="FF0000"/>
                </a:solidFill>
              </a:rPr>
              <a:t>you</a:t>
            </a:r>
            <a:r>
              <a:rPr lang="nl-NL" sz="2800" i="1" dirty="0">
                <a:solidFill>
                  <a:srgbClr val="FF0000"/>
                </a:solidFill>
              </a:rPr>
              <a:t> </a:t>
            </a:r>
            <a:r>
              <a:rPr lang="nl-NL" sz="2800" i="1" dirty="0" err="1">
                <a:solidFill>
                  <a:srgbClr val="FF0000"/>
                </a:solidFill>
              </a:rPr>
              <a:t>be</a:t>
            </a:r>
            <a:r>
              <a:rPr lang="nl-NL" sz="2800" i="1" dirty="0">
                <a:solidFill>
                  <a:srgbClr val="FF0000"/>
                </a:solidFill>
              </a:rPr>
              <a:t> without? </a:t>
            </a:r>
          </a:p>
          <a:p>
            <a:pPr marL="0" indent="0">
              <a:buNone/>
            </a:pPr>
            <a:endParaRPr lang="nl-NL" dirty="0"/>
          </a:p>
          <a:p>
            <a:r>
              <a:rPr lang="en-US" sz="2800" b="0" i="0" u="none" strike="noStrike" baseline="0" dirty="0">
                <a:latin typeface="URWPalladioL-Roma"/>
              </a:rPr>
              <a:t>Vestibular information spreads to many parts of the central nervous system having wide ranging effects on different systems </a:t>
            </a:r>
          </a:p>
          <a:p>
            <a:pPr lvl="1"/>
            <a:r>
              <a:rPr lang="en-US" b="0" i="0" u="none" strike="noStrike" baseline="0" dirty="0">
                <a:latin typeface="URWPalladioL-Roma"/>
              </a:rPr>
              <a:t>Essential in Functional Neurology</a:t>
            </a:r>
          </a:p>
          <a:p>
            <a:pPr marL="0" indent="0">
              <a:buNone/>
            </a:pPr>
            <a:endParaRPr lang="en-US" sz="2800" b="0" i="0" u="none" strike="noStrike" baseline="0" dirty="0">
              <a:latin typeface="URWPalladioL-Roma"/>
            </a:endParaRPr>
          </a:p>
          <a:p>
            <a:endParaRPr lang="nl-NL" dirty="0"/>
          </a:p>
          <a:p>
            <a:endParaRPr lang="nl-NL" dirty="0"/>
          </a:p>
        </p:txBody>
      </p:sp>
    </p:spTree>
    <p:extLst>
      <p:ext uri="{BB962C8B-B14F-4D97-AF65-F5344CB8AC3E}">
        <p14:creationId xmlns:p14="http://schemas.microsoft.com/office/powerpoint/2010/main" val="54611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dertitel 2">
            <a:extLst>
              <a:ext uri="{FF2B5EF4-FFF2-40B4-BE49-F238E27FC236}">
                <a16:creationId xmlns:a16="http://schemas.microsoft.com/office/drawing/2014/main" id="{5203CCF9-8C87-AA0C-0B85-22211B0D3BCE}"/>
              </a:ext>
            </a:extLst>
          </p:cNvPr>
          <p:cNvSpPr>
            <a:spLocks noGrp="1"/>
          </p:cNvSpPr>
          <p:nvPr>
            <p:ph type="subTitle" idx="1"/>
          </p:nvPr>
        </p:nvSpPr>
        <p:spPr>
          <a:xfrm>
            <a:off x="5297760" y="4636008"/>
            <a:ext cx="6251111" cy="1572768"/>
          </a:xfrm>
        </p:spPr>
        <p:txBody>
          <a:bodyPr>
            <a:normAutofit/>
          </a:bodyPr>
          <a:lstStyle/>
          <a:p>
            <a:pPr algn="l"/>
            <a:r>
              <a:rPr lang="nl-NL" dirty="0"/>
              <a:t>Thomas van den Hof</a:t>
            </a:r>
            <a:endParaRPr lang="nl-NL"/>
          </a:p>
          <a:p>
            <a:pPr algn="l"/>
            <a:r>
              <a:rPr lang="nl-NL" dirty="0"/>
              <a:t>Igor Dijkers</a:t>
            </a:r>
            <a:endParaRPr lang="nl-NL"/>
          </a:p>
          <a:p>
            <a:pPr algn="l"/>
            <a:r>
              <a:rPr lang="nl-NL" dirty="0"/>
              <a:t>Sweden, April 2024</a:t>
            </a:r>
            <a:endParaRPr lang="nl-NL"/>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A7AB0F5E-3C88-50FF-F5EB-479A9B231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612" y="0"/>
            <a:ext cx="10563124" cy="681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6BC131-A27F-E4CC-70C8-DDA60C54134F}"/>
              </a:ext>
            </a:extLst>
          </p:cNvPr>
          <p:cNvSpPr>
            <a:spLocks noGrp="1"/>
          </p:cNvSpPr>
          <p:nvPr>
            <p:ph type="title"/>
          </p:nvPr>
        </p:nvSpPr>
        <p:spPr>
          <a:xfrm>
            <a:off x="2744429" y="681037"/>
            <a:ext cx="6703142" cy="1325563"/>
          </a:xfrm>
        </p:spPr>
        <p:txBody>
          <a:bodyPr/>
          <a:lstStyle/>
          <a:p>
            <a:r>
              <a:rPr lang="nl-NL" dirty="0"/>
              <a:t> Basics of </a:t>
            </a:r>
            <a:r>
              <a:rPr lang="nl-NL" dirty="0" err="1"/>
              <a:t>Vestibular</a:t>
            </a:r>
            <a:r>
              <a:rPr lang="nl-NL" dirty="0"/>
              <a:t> System</a:t>
            </a:r>
          </a:p>
        </p:txBody>
      </p:sp>
      <p:sp>
        <p:nvSpPr>
          <p:cNvPr id="3" name="Tijdelijke aanduiding voor inhoud 2">
            <a:extLst>
              <a:ext uri="{FF2B5EF4-FFF2-40B4-BE49-F238E27FC236}">
                <a16:creationId xmlns:a16="http://schemas.microsoft.com/office/drawing/2014/main" id="{0B155C4D-E7BE-CE52-B4B5-B3F24DBF29C6}"/>
              </a:ext>
            </a:extLst>
          </p:cNvPr>
          <p:cNvSpPr>
            <a:spLocks noGrp="1"/>
          </p:cNvSpPr>
          <p:nvPr>
            <p:ph idx="1"/>
          </p:nvPr>
        </p:nvSpPr>
        <p:spPr>
          <a:xfrm>
            <a:off x="762897" y="1888546"/>
            <a:ext cx="5110779" cy="3020808"/>
          </a:xfrm>
        </p:spPr>
        <p:txBody>
          <a:bodyPr>
            <a:normAutofit fontScale="92500"/>
          </a:bodyPr>
          <a:lstStyle/>
          <a:p>
            <a:endParaRPr lang="en-US" sz="3200" dirty="0">
              <a:latin typeface="URWPalladioL-Roma"/>
            </a:endParaRPr>
          </a:p>
          <a:p>
            <a:r>
              <a:rPr lang="en-US" sz="3200" dirty="0">
                <a:latin typeface="URWPalladioL-Roma"/>
              </a:rPr>
              <a:t>The most ancient sensory system in vertebrates</a:t>
            </a:r>
          </a:p>
          <a:p>
            <a:r>
              <a:rPr lang="en-US" sz="3200" dirty="0">
                <a:latin typeface="URWPalladioL-Roma"/>
              </a:rPr>
              <a:t>The first sensory system that is developed in embryology</a:t>
            </a:r>
          </a:p>
          <a:p>
            <a:r>
              <a:rPr lang="nl-NL" sz="3200" dirty="0"/>
              <a:t>The “</a:t>
            </a:r>
            <a:r>
              <a:rPr lang="nl-NL" sz="3200" dirty="0" err="1"/>
              <a:t>balance</a:t>
            </a:r>
            <a:r>
              <a:rPr lang="nl-NL" sz="3200" dirty="0"/>
              <a:t>” system</a:t>
            </a:r>
          </a:p>
          <a:p>
            <a:endParaRPr lang="nl-NL" dirty="0"/>
          </a:p>
        </p:txBody>
      </p:sp>
      <p:sp>
        <p:nvSpPr>
          <p:cNvPr id="5" name="Tekstvak 4">
            <a:extLst>
              <a:ext uri="{FF2B5EF4-FFF2-40B4-BE49-F238E27FC236}">
                <a16:creationId xmlns:a16="http://schemas.microsoft.com/office/drawing/2014/main" id="{23C59910-BD1E-22A8-D5E8-32D9A3E08F68}"/>
              </a:ext>
            </a:extLst>
          </p:cNvPr>
          <p:cNvSpPr txBox="1"/>
          <p:nvPr/>
        </p:nvSpPr>
        <p:spPr>
          <a:xfrm>
            <a:off x="968477" y="6176963"/>
            <a:ext cx="10255046" cy="707886"/>
          </a:xfrm>
          <a:prstGeom prst="rect">
            <a:avLst/>
          </a:prstGeom>
          <a:noFill/>
        </p:spPr>
        <p:txBody>
          <a:bodyPr wrap="square">
            <a:spAutoFit/>
          </a:bodyPr>
          <a:lstStyle/>
          <a:p>
            <a:r>
              <a:rPr lang="nl-NL" sz="1000" b="0" i="0" dirty="0">
                <a:solidFill>
                  <a:srgbClr val="222222"/>
                </a:solidFill>
                <a:effectLst/>
                <a:highlight>
                  <a:srgbClr val="FFFFFF"/>
                </a:highlight>
              </a:rPr>
              <a:t>Božanić </a:t>
            </a:r>
            <a:r>
              <a:rPr lang="nl-NL" sz="1000" b="0" i="0" dirty="0" err="1">
                <a:solidFill>
                  <a:srgbClr val="222222"/>
                </a:solidFill>
                <a:effectLst/>
                <a:highlight>
                  <a:srgbClr val="FFFFFF"/>
                </a:highlight>
              </a:rPr>
              <a:t>Urbančič</a:t>
            </a:r>
            <a:r>
              <a:rPr lang="nl-NL" sz="1000" b="0" i="0" dirty="0">
                <a:solidFill>
                  <a:srgbClr val="222222"/>
                </a:solidFill>
                <a:effectLst/>
                <a:highlight>
                  <a:srgbClr val="FFFFFF"/>
                </a:highlight>
              </a:rPr>
              <a:t>, N., </a:t>
            </a:r>
            <a:r>
              <a:rPr lang="nl-NL" sz="1000" b="0" i="0" dirty="0" err="1">
                <a:solidFill>
                  <a:srgbClr val="222222"/>
                </a:solidFill>
                <a:effectLst/>
                <a:highlight>
                  <a:srgbClr val="FFFFFF"/>
                </a:highlight>
              </a:rPr>
              <a:t>Battelino</a:t>
            </a:r>
            <a:r>
              <a:rPr lang="nl-NL" sz="1000" b="0" i="0" dirty="0">
                <a:solidFill>
                  <a:srgbClr val="222222"/>
                </a:solidFill>
                <a:effectLst/>
                <a:highlight>
                  <a:srgbClr val="FFFFFF"/>
                </a:highlight>
              </a:rPr>
              <a:t>, S., &amp; </a:t>
            </a:r>
            <a:r>
              <a:rPr lang="nl-NL" sz="1000" b="0" i="0" dirty="0" err="1">
                <a:solidFill>
                  <a:srgbClr val="222222"/>
                </a:solidFill>
                <a:effectLst/>
                <a:highlight>
                  <a:srgbClr val="FFFFFF"/>
                </a:highlight>
              </a:rPr>
              <a:t>Vozel</a:t>
            </a:r>
            <a:r>
              <a:rPr lang="nl-NL" sz="1000" b="0" i="0" dirty="0">
                <a:solidFill>
                  <a:srgbClr val="222222"/>
                </a:solidFill>
                <a:effectLst/>
                <a:highlight>
                  <a:srgbClr val="FFFFFF"/>
                </a:highlight>
              </a:rPr>
              <a:t>, D. (2023). </a:t>
            </a:r>
            <a:r>
              <a:rPr lang="nl-NL" sz="1000" b="0" i="0" dirty="0" err="1">
                <a:solidFill>
                  <a:srgbClr val="222222"/>
                </a:solidFill>
                <a:effectLst/>
                <a:highlight>
                  <a:srgbClr val="FFFFFF"/>
                </a:highlight>
              </a:rPr>
              <a:t>Appropriate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Vestibular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Stimulation</a:t>
            </a:r>
            <a:r>
              <a:rPr lang="nl-NL" sz="1000" b="0" i="0" dirty="0">
                <a:solidFill>
                  <a:srgbClr val="222222"/>
                </a:solidFill>
                <a:effectLst/>
                <a:highlight>
                  <a:srgbClr val="FFFFFF"/>
                </a:highlight>
              </a:rPr>
              <a:t> in </a:t>
            </a:r>
            <a:r>
              <a:rPr lang="nl-NL" sz="1000" b="0" i="0"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Adolescents</a:t>
            </a:r>
            <a:r>
              <a:rPr lang="nl-NL" sz="1000" b="0" i="0" dirty="0">
                <a:solidFill>
                  <a:srgbClr val="222222"/>
                </a:solidFill>
                <a:effectLst/>
                <a:highlight>
                  <a:srgbClr val="FFFFFF"/>
                </a:highlight>
              </a:rPr>
              <a:t>—A </a:t>
            </a:r>
            <a:r>
              <a:rPr lang="nl-NL" sz="1000" b="0" i="0" dirty="0" err="1">
                <a:solidFill>
                  <a:srgbClr val="222222"/>
                </a:solidFill>
                <a:effectLst/>
                <a:highlight>
                  <a:srgbClr val="FFFFFF"/>
                </a:highlight>
              </a:rPr>
              <a:t>Prerequisite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for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Normal</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Cognitive</a:t>
            </a:r>
            <a:r>
              <a:rPr lang="nl-NL" sz="1000" b="0" i="0" dirty="0">
                <a:solidFill>
                  <a:srgbClr val="222222"/>
                </a:solidFill>
                <a:effectLst/>
                <a:highlight>
                  <a:srgbClr val="FFFFFF"/>
                </a:highlight>
              </a:rPr>
              <a:t>, Motor Development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Bodily</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Homeostasis</a:t>
            </a:r>
            <a:r>
              <a:rPr lang="nl-NL" sz="1000" b="0" i="0" dirty="0">
                <a:solidFill>
                  <a:srgbClr val="222222"/>
                </a:solidFill>
                <a:effectLst/>
                <a:highlight>
                  <a:srgbClr val="FFFFFF"/>
                </a:highlight>
              </a:rPr>
              <a:t>—A Review. </a:t>
            </a:r>
            <a:r>
              <a:rPr lang="nl-NL" sz="1000" b="0" i="1"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1" dirty="0">
                <a:solidFill>
                  <a:srgbClr val="222222"/>
                </a:solidFill>
                <a:effectLst/>
                <a:highlight>
                  <a:srgbClr val="FFFFFF"/>
                </a:highlight>
              </a:rPr>
              <a:t>11</a:t>
            </a:r>
            <a:r>
              <a:rPr lang="nl-NL" sz="1000" b="0" i="0" dirty="0">
                <a:solidFill>
                  <a:srgbClr val="222222"/>
                </a:solidFill>
                <a:effectLst/>
                <a:highlight>
                  <a:srgbClr val="FFFFFF"/>
                </a:highlight>
              </a:rPr>
              <a:t>(1), 2.</a:t>
            </a:r>
          </a:p>
          <a:p>
            <a:r>
              <a:rPr lang="en-GB" sz="1000" b="0" i="0" dirty="0">
                <a:solidFill>
                  <a:srgbClr val="212121"/>
                </a:solidFill>
                <a:effectLst/>
                <a:latin typeface="BlinkMacSystemFont"/>
              </a:rPr>
              <a:t>Lim R, </a:t>
            </a:r>
            <a:r>
              <a:rPr lang="en-GB" sz="1000" b="0" i="0" dirty="0" err="1">
                <a:solidFill>
                  <a:srgbClr val="212121"/>
                </a:solidFill>
                <a:effectLst/>
                <a:latin typeface="BlinkMacSystemFont"/>
              </a:rPr>
              <a:t>Brichta</a:t>
            </a:r>
            <a:r>
              <a:rPr lang="en-GB" sz="1000" b="0" i="0" dirty="0">
                <a:solidFill>
                  <a:srgbClr val="212121"/>
                </a:solidFill>
                <a:effectLst/>
                <a:latin typeface="BlinkMacSystemFont"/>
              </a:rPr>
              <a:t> AM. Anatomical and physiological development of the human inner ear. Hear Res. 2016 Aug;338:9-21.</a:t>
            </a:r>
            <a:endParaRPr lang="nl-NL" sz="1000" b="0" i="0" dirty="0">
              <a:solidFill>
                <a:srgbClr val="222222"/>
              </a:solidFill>
              <a:effectLst/>
              <a:highlight>
                <a:srgbClr val="FFFFFF"/>
              </a:highlight>
            </a:endParaRPr>
          </a:p>
          <a:p>
            <a:endParaRPr lang="nl-NL" sz="1000" dirty="0"/>
          </a:p>
        </p:txBody>
      </p:sp>
      <p:pic>
        <p:nvPicPr>
          <p:cNvPr id="8" name="Afbeelding 7">
            <a:extLst>
              <a:ext uri="{FF2B5EF4-FFF2-40B4-BE49-F238E27FC236}">
                <a16:creationId xmlns:a16="http://schemas.microsoft.com/office/drawing/2014/main" id="{C53F51F0-C92A-E9B4-1711-7D797B327207}"/>
              </a:ext>
            </a:extLst>
          </p:cNvPr>
          <p:cNvPicPr>
            <a:picLocks noChangeAspect="1"/>
          </p:cNvPicPr>
          <p:nvPr/>
        </p:nvPicPr>
        <p:blipFill>
          <a:blip r:embed="rId3"/>
          <a:stretch>
            <a:fillRect/>
          </a:stretch>
        </p:blipFill>
        <p:spPr>
          <a:xfrm>
            <a:off x="6626721" y="1694628"/>
            <a:ext cx="4960584" cy="2992098"/>
          </a:xfrm>
          <a:prstGeom prst="rect">
            <a:avLst/>
          </a:prstGeom>
        </p:spPr>
      </p:pic>
    </p:spTree>
    <p:extLst>
      <p:ext uri="{BB962C8B-B14F-4D97-AF65-F5344CB8AC3E}">
        <p14:creationId xmlns:p14="http://schemas.microsoft.com/office/powerpoint/2010/main" val="234923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E4F5C-5A27-589F-D660-78B0FC849361}"/>
              </a:ext>
            </a:extLst>
          </p:cNvPr>
          <p:cNvSpPr>
            <a:spLocks noGrp="1"/>
          </p:cNvSpPr>
          <p:nvPr>
            <p:ph type="title"/>
          </p:nvPr>
        </p:nvSpPr>
        <p:spPr>
          <a:xfrm>
            <a:off x="2778095" y="884903"/>
            <a:ext cx="6635810" cy="825653"/>
          </a:xfrm>
        </p:spPr>
        <p:txBody>
          <a:bodyPr>
            <a:normAutofit/>
          </a:bodyPr>
          <a:lstStyle/>
          <a:p>
            <a:r>
              <a:rPr lang="nl-NL" dirty="0"/>
              <a:t>Basics of </a:t>
            </a:r>
            <a:r>
              <a:rPr lang="nl-NL" dirty="0" err="1"/>
              <a:t>Vestibular</a:t>
            </a:r>
            <a:r>
              <a:rPr lang="nl-NL" dirty="0"/>
              <a:t> System</a:t>
            </a:r>
          </a:p>
        </p:txBody>
      </p:sp>
      <p:sp>
        <p:nvSpPr>
          <p:cNvPr id="3" name="Tijdelijke aanduiding voor inhoud 2">
            <a:extLst>
              <a:ext uri="{FF2B5EF4-FFF2-40B4-BE49-F238E27FC236}">
                <a16:creationId xmlns:a16="http://schemas.microsoft.com/office/drawing/2014/main" id="{51D2659B-D063-AE9B-9F84-446C68AD0D86}"/>
              </a:ext>
            </a:extLst>
          </p:cNvPr>
          <p:cNvSpPr>
            <a:spLocks noGrp="1"/>
          </p:cNvSpPr>
          <p:nvPr>
            <p:ph idx="1"/>
          </p:nvPr>
        </p:nvSpPr>
        <p:spPr>
          <a:xfrm>
            <a:off x="352732" y="2402298"/>
            <a:ext cx="8429094" cy="2646567"/>
          </a:xfrm>
        </p:spPr>
        <p:txBody>
          <a:bodyPr>
            <a:normAutofit/>
          </a:bodyPr>
          <a:lstStyle/>
          <a:p>
            <a:pPr marL="0" indent="0">
              <a:buNone/>
            </a:pPr>
            <a:r>
              <a:rPr lang="nl-NL" sz="3200" b="1" dirty="0" err="1"/>
              <a:t>Accelerations</a:t>
            </a:r>
            <a:r>
              <a:rPr lang="nl-NL" sz="3200" b="1" dirty="0"/>
              <a:t>/</a:t>
            </a:r>
            <a:r>
              <a:rPr lang="nl-NL" sz="3200" b="1" dirty="0" err="1"/>
              <a:t>decelerations</a:t>
            </a:r>
            <a:r>
              <a:rPr lang="nl-NL" sz="3200" b="1" dirty="0"/>
              <a:t>/ </a:t>
            </a:r>
            <a:r>
              <a:rPr lang="nl-NL" sz="3200" b="1" dirty="0" err="1"/>
              <a:t>Gravity</a:t>
            </a:r>
            <a:endParaRPr lang="nl-NL" sz="3200" b="1" dirty="0"/>
          </a:p>
          <a:p>
            <a:r>
              <a:rPr lang="nl-NL" sz="3200" dirty="0" err="1"/>
              <a:t>Semicircular</a:t>
            </a:r>
            <a:r>
              <a:rPr lang="nl-NL" sz="3200" dirty="0"/>
              <a:t> </a:t>
            </a:r>
            <a:r>
              <a:rPr lang="nl-NL" sz="3200" dirty="0" err="1"/>
              <a:t>canals</a:t>
            </a:r>
            <a:r>
              <a:rPr lang="nl-NL" sz="3200" dirty="0"/>
              <a:t> </a:t>
            </a:r>
          </a:p>
          <a:p>
            <a:r>
              <a:rPr lang="nl-NL" sz="3200" dirty="0" err="1"/>
              <a:t>Otolyths</a:t>
            </a:r>
            <a:r>
              <a:rPr lang="nl-NL" sz="3200" dirty="0"/>
              <a:t> (</a:t>
            </a:r>
            <a:r>
              <a:rPr lang="nl-NL" sz="3200" dirty="0" err="1"/>
              <a:t>Utricle</a:t>
            </a:r>
            <a:r>
              <a:rPr lang="nl-NL" sz="3200" dirty="0"/>
              <a:t> and </a:t>
            </a:r>
            <a:r>
              <a:rPr lang="nl-NL" sz="3200" dirty="0" err="1"/>
              <a:t>Saccule</a:t>
            </a:r>
            <a:r>
              <a:rPr lang="nl-NL" sz="3200" dirty="0"/>
              <a:t>)</a:t>
            </a:r>
          </a:p>
          <a:p>
            <a:pPr marL="0" indent="0">
              <a:buNone/>
            </a:pPr>
            <a:endParaRPr lang="nl-NL" sz="3200" dirty="0"/>
          </a:p>
          <a:p>
            <a:endParaRPr lang="nl-NL" dirty="0"/>
          </a:p>
        </p:txBody>
      </p:sp>
      <p:pic>
        <p:nvPicPr>
          <p:cNvPr id="1026" name="Picture 2" descr="Vestibular Function | Structure, Maintenance, Disorders &amp; Summary">
            <a:extLst>
              <a:ext uri="{FF2B5EF4-FFF2-40B4-BE49-F238E27FC236}">
                <a16:creationId xmlns:a16="http://schemas.microsoft.com/office/drawing/2014/main" id="{9544EA87-A6C7-DE3C-DEF4-C19CAA85D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46" y="5476129"/>
            <a:ext cx="2585115" cy="121745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2E401E78-2D71-0E25-0E1B-795DAAF1F894}"/>
              </a:ext>
            </a:extLst>
          </p:cNvPr>
          <p:cNvPicPr>
            <a:picLocks noChangeAspect="1"/>
          </p:cNvPicPr>
          <p:nvPr/>
        </p:nvPicPr>
        <p:blipFill>
          <a:blip r:embed="rId4"/>
          <a:stretch>
            <a:fillRect/>
          </a:stretch>
        </p:blipFill>
        <p:spPr>
          <a:xfrm>
            <a:off x="8619637" y="2402297"/>
            <a:ext cx="3363956" cy="2549879"/>
          </a:xfrm>
          <a:prstGeom prst="rect">
            <a:avLst/>
          </a:prstGeom>
        </p:spPr>
      </p:pic>
    </p:spTree>
    <p:extLst>
      <p:ext uri="{BB962C8B-B14F-4D97-AF65-F5344CB8AC3E}">
        <p14:creationId xmlns:p14="http://schemas.microsoft.com/office/powerpoint/2010/main" val="204569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66065-5FAD-7412-E9B0-87A2E7F257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132DC9-4F81-73EF-7CF7-DB7E633702E3}"/>
              </a:ext>
            </a:extLst>
          </p:cNvPr>
          <p:cNvSpPr>
            <a:spLocks noGrp="1"/>
          </p:cNvSpPr>
          <p:nvPr>
            <p:ph type="title"/>
          </p:nvPr>
        </p:nvSpPr>
        <p:spPr>
          <a:xfrm>
            <a:off x="681299" y="1110172"/>
            <a:ext cx="6635810" cy="825653"/>
          </a:xfrm>
        </p:spPr>
        <p:txBody>
          <a:bodyPr>
            <a:normAutofit/>
          </a:bodyPr>
          <a:lstStyle/>
          <a:p>
            <a:r>
              <a:rPr lang="nl-NL" dirty="0"/>
              <a:t>Basics of </a:t>
            </a:r>
            <a:r>
              <a:rPr lang="nl-NL" dirty="0" err="1"/>
              <a:t>Vestibular</a:t>
            </a:r>
            <a:r>
              <a:rPr lang="nl-NL" dirty="0"/>
              <a:t> System</a:t>
            </a:r>
          </a:p>
        </p:txBody>
      </p:sp>
      <p:sp>
        <p:nvSpPr>
          <p:cNvPr id="3" name="Tijdelijke aanduiding voor inhoud 2">
            <a:extLst>
              <a:ext uri="{FF2B5EF4-FFF2-40B4-BE49-F238E27FC236}">
                <a16:creationId xmlns:a16="http://schemas.microsoft.com/office/drawing/2014/main" id="{6292FC1B-C88A-34BA-9DC4-909230341BA6}"/>
              </a:ext>
            </a:extLst>
          </p:cNvPr>
          <p:cNvSpPr>
            <a:spLocks noGrp="1"/>
          </p:cNvSpPr>
          <p:nvPr>
            <p:ph idx="1"/>
          </p:nvPr>
        </p:nvSpPr>
        <p:spPr>
          <a:xfrm>
            <a:off x="352732" y="2402298"/>
            <a:ext cx="8429094" cy="2646567"/>
          </a:xfrm>
        </p:spPr>
        <p:txBody>
          <a:bodyPr>
            <a:normAutofit fontScale="85000" lnSpcReduction="20000"/>
          </a:bodyPr>
          <a:lstStyle/>
          <a:p>
            <a:pPr marL="0" indent="0">
              <a:buNone/>
            </a:pPr>
            <a:r>
              <a:rPr lang="nl-NL" sz="3300" b="1" dirty="0" err="1"/>
              <a:t>Otolyths</a:t>
            </a:r>
            <a:r>
              <a:rPr lang="nl-NL" sz="3300" b="1" dirty="0"/>
              <a:t>: </a:t>
            </a:r>
          </a:p>
          <a:p>
            <a:r>
              <a:rPr lang="nl-NL" sz="3300" dirty="0" err="1"/>
              <a:t>Linear</a:t>
            </a:r>
            <a:r>
              <a:rPr lang="nl-NL" sz="3300" dirty="0"/>
              <a:t> </a:t>
            </a:r>
            <a:r>
              <a:rPr lang="nl-NL" sz="3300" dirty="0" err="1"/>
              <a:t>accelerations</a:t>
            </a:r>
            <a:r>
              <a:rPr lang="nl-NL" sz="3300" dirty="0"/>
              <a:t>/</a:t>
            </a:r>
            <a:r>
              <a:rPr lang="nl-NL" sz="3300" dirty="0" err="1"/>
              <a:t>decelerations</a:t>
            </a:r>
            <a:endParaRPr lang="nl-NL" sz="3300" dirty="0"/>
          </a:p>
          <a:p>
            <a:r>
              <a:rPr lang="nl-NL" sz="3300" dirty="0" err="1"/>
              <a:t>Gravity</a:t>
            </a:r>
            <a:endParaRPr lang="nl-NL" sz="3300" dirty="0"/>
          </a:p>
          <a:p>
            <a:pPr marL="0" indent="0">
              <a:buNone/>
            </a:pPr>
            <a:endParaRPr lang="nl-NL" sz="3300" dirty="0"/>
          </a:p>
          <a:p>
            <a:pPr marL="0" indent="0">
              <a:buNone/>
            </a:pPr>
            <a:r>
              <a:rPr lang="nl-NL" sz="3300" dirty="0" err="1"/>
              <a:t>Utricle</a:t>
            </a:r>
            <a:endParaRPr lang="nl-NL" sz="3300" dirty="0"/>
          </a:p>
          <a:p>
            <a:pPr marL="0" indent="0">
              <a:buNone/>
            </a:pPr>
            <a:r>
              <a:rPr lang="nl-NL" sz="3300" dirty="0" err="1"/>
              <a:t>Saccule</a:t>
            </a:r>
            <a:endParaRPr lang="nl-NL" sz="3300" dirty="0"/>
          </a:p>
          <a:p>
            <a:pPr marL="0" indent="0">
              <a:buNone/>
            </a:pPr>
            <a:endParaRPr lang="nl-NL" sz="3200" dirty="0"/>
          </a:p>
          <a:p>
            <a:endParaRPr lang="nl-NL" dirty="0"/>
          </a:p>
        </p:txBody>
      </p:sp>
      <p:pic>
        <p:nvPicPr>
          <p:cNvPr id="1026" name="Picture 2" descr="Vestibular Function | Structure, Maintenance, Disorders &amp; Summary">
            <a:extLst>
              <a:ext uri="{FF2B5EF4-FFF2-40B4-BE49-F238E27FC236}">
                <a16:creationId xmlns:a16="http://schemas.microsoft.com/office/drawing/2014/main" id="{91BE38BE-CB0C-48EC-7478-2DD1E0708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519" y="5515338"/>
            <a:ext cx="2585115" cy="12174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513C538-07E2-E502-252A-5CD664E24B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903"/>
          <a:stretch/>
        </p:blipFill>
        <p:spPr bwMode="auto">
          <a:xfrm>
            <a:off x="7894412" y="3000351"/>
            <a:ext cx="4297588" cy="419891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2870FBE8-6347-EC24-D54B-A91321C6284E}"/>
              </a:ext>
            </a:extLst>
          </p:cNvPr>
          <p:cNvPicPr>
            <a:picLocks noChangeAspect="1"/>
          </p:cNvPicPr>
          <p:nvPr/>
        </p:nvPicPr>
        <p:blipFill>
          <a:blip r:embed="rId5"/>
          <a:srcRect l="63789"/>
          <a:stretch/>
        </p:blipFill>
        <p:spPr>
          <a:xfrm>
            <a:off x="10314878" y="1030950"/>
            <a:ext cx="1034740" cy="1809750"/>
          </a:xfrm>
          <a:prstGeom prst="rect">
            <a:avLst/>
          </a:prstGeom>
        </p:spPr>
      </p:pic>
      <p:pic>
        <p:nvPicPr>
          <p:cNvPr id="6" name="Afbeelding 5">
            <a:extLst>
              <a:ext uri="{FF2B5EF4-FFF2-40B4-BE49-F238E27FC236}">
                <a16:creationId xmlns:a16="http://schemas.microsoft.com/office/drawing/2014/main" id="{E9A97F07-B5AB-0600-BFE7-611762ED73C2}"/>
              </a:ext>
            </a:extLst>
          </p:cNvPr>
          <p:cNvPicPr>
            <a:picLocks noChangeAspect="1"/>
          </p:cNvPicPr>
          <p:nvPr/>
        </p:nvPicPr>
        <p:blipFill>
          <a:blip r:embed="rId5"/>
          <a:srcRect r="46766" b="14193"/>
          <a:stretch/>
        </p:blipFill>
        <p:spPr>
          <a:xfrm>
            <a:off x="8291911" y="1030950"/>
            <a:ext cx="1521162" cy="1552895"/>
          </a:xfrm>
          <a:prstGeom prst="rect">
            <a:avLst/>
          </a:prstGeom>
        </p:spPr>
      </p:pic>
    </p:spTree>
    <p:extLst>
      <p:ext uri="{BB962C8B-B14F-4D97-AF65-F5344CB8AC3E}">
        <p14:creationId xmlns:p14="http://schemas.microsoft.com/office/powerpoint/2010/main" val="217465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E4F5C-5A27-589F-D660-78B0FC849361}"/>
              </a:ext>
            </a:extLst>
          </p:cNvPr>
          <p:cNvSpPr>
            <a:spLocks noGrp="1"/>
          </p:cNvSpPr>
          <p:nvPr>
            <p:ph type="title"/>
          </p:nvPr>
        </p:nvSpPr>
        <p:spPr>
          <a:xfrm>
            <a:off x="775746" y="1084097"/>
            <a:ext cx="6635810" cy="825653"/>
          </a:xfrm>
        </p:spPr>
        <p:txBody>
          <a:bodyPr>
            <a:normAutofit/>
          </a:bodyPr>
          <a:lstStyle/>
          <a:p>
            <a:r>
              <a:rPr lang="nl-NL" dirty="0"/>
              <a:t>Basics of </a:t>
            </a:r>
            <a:r>
              <a:rPr lang="nl-NL" dirty="0" err="1"/>
              <a:t>Vestibular</a:t>
            </a:r>
            <a:r>
              <a:rPr lang="nl-NL" dirty="0"/>
              <a:t> System</a:t>
            </a:r>
          </a:p>
        </p:txBody>
      </p:sp>
      <p:sp>
        <p:nvSpPr>
          <p:cNvPr id="3" name="Tijdelijke aanduiding voor inhoud 2">
            <a:extLst>
              <a:ext uri="{FF2B5EF4-FFF2-40B4-BE49-F238E27FC236}">
                <a16:creationId xmlns:a16="http://schemas.microsoft.com/office/drawing/2014/main" id="{51D2659B-D063-AE9B-9F84-446C68AD0D86}"/>
              </a:ext>
            </a:extLst>
          </p:cNvPr>
          <p:cNvSpPr>
            <a:spLocks noGrp="1"/>
          </p:cNvSpPr>
          <p:nvPr>
            <p:ph idx="1"/>
          </p:nvPr>
        </p:nvSpPr>
        <p:spPr>
          <a:xfrm>
            <a:off x="352732" y="2402298"/>
            <a:ext cx="8429094" cy="2646567"/>
          </a:xfrm>
        </p:spPr>
        <p:txBody>
          <a:bodyPr>
            <a:normAutofit/>
          </a:bodyPr>
          <a:lstStyle/>
          <a:p>
            <a:pPr marL="0" indent="0">
              <a:buNone/>
            </a:pPr>
            <a:r>
              <a:rPr lang="nl-NL" sz="3200" b="1" dirty="0" err="1"/>
              <a:t>Semicericular</a:t>
            </a:r>
            <a:r>
              <a:rPr lang="nl-NL" sz="3200" b="1" dirty="0"/>
              <a:t> </a:t>
            </a:r>
            <a:r>
              <a:rPr lang="nl-NL" sz="3200" b="1" dirty="0" err="1"/>
              <a:t>canals</a:t>
            </a:r>
            <a:r>
              <a:rPr lang="nl-NL" sz="3200" b="1" dirty="0"/>
              <a:t>:</a:t>
            </a:r>
          </a:p>
          <a:p>
            <a:r>
              <a:rPr lang="nl-NL" dirty="0" err="1"/>
              <a:t>Rotational</a:t>
            </a:r>
            <a:r>
              <a:rPr lang="nl-NL" dirty="0"/>
              <a:t> </a:t>
            </a:r>
            <a:r>
              <a:rPr lang="nl-NL" dirty="0" err="1"/>
              <a:t>accelerations</a:t>
            </a:r>
            <a:r>
              <a:rPr lang="nl-NL" dirty="0"/>
              <a:t>/</a:t>
            </a:r>
            <a:r>
              <a:rPr lang="nl-NL" dirty="0" err="1"/>
              <a:t>decelerations</a:t>
            </a:r>
            <a:endParaRPr lang="nl-NL" dirty="0"/>
          </a:p>
        </p:txBody>
      </p:sp>
      <p:pic>
        <p:nvPicPr>
          <p:cNvPr id="1026" name="Picture 2" descr="Vestibular Function | Structure, Maintenance, Disorders &amp; Summary">
            <a:extLst>
              <a:ext uri="{FF2B5EF4-FFF2-40B4-BE49-F238E27FC236}">
                <a16:creationId xmlns:a16="http://schemas.microsoft.com/office/drawing/2014/main" id="{9544EA87-A6C7-DE3C-DEF4-C19CAA85D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72" y="5541413"/>
            <a:ext cx="2585115" cy="12174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948B510-2C43-0F4A-C0CC-B96052031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054" y="1710555"/>
            <a:ext cx="4954702" cy="376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8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EED4B-CB6E-A02B-9508-D21A8DF7DF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CC221B-49A8-44F4-DAA5-D36C34C7CF23}"/>
              </a:ext>
            </a:extLst>
          </p:cNvPr>
          <p:cNvSpPr>
            <a:spLocks noGrp="1"/>
          </p:cNvSpPr>
          <p:nvPr>
            <p:ph type="title"/>
          </p:nvPr>
        </p:nvSpPr>
        <p:spPr>
          <a:xfrm>
            <a:off x="627748" y="563355"/>
            <a:ext cx="6635810" cy="825653"/>
          </a:xfrm>
        </p:spPr>
        <p:txBody>
          <a:bodyPr>
            <a:normAutofit/>
          </a:bodyPr>
          <a:lstStyle/>
          <a:p>
            <a:r>
              <a:rPr lang="nl-NL" dirty="0"/>
              <a:t>Basics of </a:t>
            </a:r>
            <a:r>
              <a:rPr lang="nl-NL" dirty="0" err="1"/>
              <a:t>Vestibular</a:t>
            </a:r>
            <a:r>
              <a:rPr lang="nl-NL" dirty="0"/>
              <a:t> System</a:t>
            </a:r>
          </a:p>
        </p:txBody>
      </p:sp>
      <p:sp>
        <p:nvSpPr>
          <p:cNvPr id="3" name="Tijdelijke aanduiding voor inhoud 2">
            <a:extLst>
              <a:ext uri="{FF2B5EF4-FFF2-40B4-BE49-F238E27FC236}">
                <a16:creationId xmlns:a16="http://schemas.microsoft.com/office/drawing/2014/main" id="{942E1737-AED7-5F7F-60A1-8415A68D5F7A}"/>
              </a:ext>
            </a:extLst>
          </p:cNvPr>
          <p:cNvSpPr>
            <a:spLocks noGrp="1"/>
          </p:cNvSpPr>
          <p:nvPr>
            <p:ph idx="1"/>
          </p:nvPr>
        </p:nvSpPr>
        <p:spPr>
          <a:xfrm>
            <a:off x="352732" y="2402298"/>
            <a:ext cx="8429094" cy="2646567"/>
          </a:xfrm>
        </p:spPr>
        <p:txBody>
          <a:bodyPr>
            <a:normAutofit fontScale="77500" lnSpcReduction="20000"/>
          </a:bodyPr>
          <a:lstStyle/>
          <a:p>
            <a:pPr marL="0" indent="0">
              <a:buNone/>
            </a:pPr>
            <a:r>
              <a:rPr lang="nl-NL" sz="3800" b="1" dirty="0" err="1"/>
              <a:t>Semicircular</a:t>
            </a:r>
            <a:r>
              <a:rPr lang="nl-NL" sz="3800" b="1" dirty="0"/>
              <a:t> </a:t>
            </a:r>
            <a:r>
              <a:rPr lang="nl-NL" sz="3800" b="1" dirty="0" err="1"/>
              <a:t>canals</a:t>
            </a:r>
            <a:r>
              <a:rPr lang="nl-NL" sz="3800" b="1" dirty="0"/>
              <a:t>: </a:t>
            </a:r>
          </a:p>
          <a:p>
            <a:pPr marL="0" indent="0">
              <a:buNone/>
            </a:pPr>
            <a:r>
              <a:rPr lang="nl-NL" sz="3800" dirty="0" err="1"/>
              <a:t>accelerations</a:t>
            </a:r>
            <a:r>
              <a:rPr lang="nl-NL" sz="3800" dirty="0"/>
              <a:t>/</a:t>
            </a:r>
            <a:r>
              <a:rPr lang="nl-NL" sz="3800" dirty="0" err="1"/>
              <a:t>decelerations</a:t>
            </a:r>
            <a:endParaRPr lang="nl-NL" sz="3800" dirty="0"/>
          </a:p>
          <a:p>
            <a:pPr marL="0" indent="0">
              <a:buNone/>
            </a:pPr>
            <a:endParaRPr lang="nl-NL" sz="3800" dirty="0"/>
          </a:p>
          <a:p>
            <a:r>
              <a:rPr lang="nl-NL" sz="3800" dirty="0" err="1"/>
              <a:t>Anterior</a:t>
            </a:r>
            <a:endParaRPr lang="nl-NL" sz="3800" dirty="0"/>
          </a:p>
          <a:p>
            <a:r>
              <a:rPr lang="nl-NL" sz="3800" dirty="0"/>
              <a:t>Posterior</a:t>
            </a:r>
          </a:p>
          <a:p>
            <a:r>
              <a:rPr lang="nl-NL" sz="3800" dirty="0" err="1"/>
              <a:t>Horizontal</a:t>
            </a:r>
            <a:endParaRPr lang="nl-NL" sz="3800" dirty="0"/>
          </a:p>
          <a:p>
            <a:endParaRPr lang="nl-NL" dirty="0"/>
          </a:p>
        </p:txBody>
      </p:sp>
      <p:pic>
        <p:nvPicPr>
          <p:cNvPr id="1026" name="Picture 2" descr="Vestibular Function | Structure, Maintenance, Disorders &amp; Summary">
            <a:extLst>
              <a:ext uri="{FF2B5EF4-FFF2-40B4-BE49-F238E27FC236}">
                <a16:creationId xmlns:a16="http://schemas.microsoft.com/office/drawing/2014/main" id="{3E1A1B70-8772-5953-82F6-3221F14A6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66" y="5488341"/>
            <a:ext cx="2585115" cy="121745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7E37F9D-E560-92E7-9162-46C7462D8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1826" y="1295048"/>
            <a:ext cx="3168580" cy="48610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0479BCF1-984B-8D8C-C99E-74C49E71F5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209"/>
          <a:stretch/>
        </p:blipFill>
        <p:spPr bwMode="auto">
          <a:xfrm>
            <a:off x="5934897" y="2306150"/>
            <a:ext cx="2343150" cy="2459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102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B4DEB-F7AC-58CF-9214-0C38DF35DBD7}"/>
              </a:ext>
            </a:extLst>
          </p:cNvPr>
          <p:cNvSpPr>
            <a:spLocks noGrp="1"/>
          </p:cNvSpPr>
          <p:nvPr>
            <p:ph type="title"/>
          </p:nvPr>
        </p:nvSpPr>
        <p:spPr>
          <a:xfrm>
            <a:off x="2195410" y="681037"/>
            <a:ext cx="6830961" cy="1009651"/>
          </a:xfrm>
        </p:spPr>
        <p:txBody>
          <a:bodyPr/>
          <a:lstStyle/>
          <a:p>
            <a:r>
              <a:rPr lang="nl-NL" dirty="0"/>
              <a:t>The </a:t>
            </a:r>
            <a:r>
              <a:rPr lang="nl-NL" dirty="0" err="1"/>
              <a:t>Vestibular</a:t>
            </a:r>
            <a:r>
              <a:rPr lang="nl-NL" dirty="0"/>
              <a:t> nuclei - input</a:t>
            </a:r>
          </a:p>
        </p:txBody>
      </p:sp>
      <p:pic>
        <p:nvPicPr>
          <p:cNvPr id="2050" name="Picture 2" descr="VESTIBULAR PATHWAYS Flashcards | Quizlet">
            <a:extLst>
              <a:ext uri="{FF2B5EF4-FFF2-40B4-BE49-F238E27FC236}">
                <a16:creationId xmlns:a16="http://schemas.microsoft.com/office/drawing/2014/main" id="{D6C1D2FD-5B49-1926-5E76-920942BA5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99" y="1552991"/>
            <a:ext cx="5918765" cy="421416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A641AC4-1D3A-6978-DF6E-6684E7B87BAB}"/>
              </a:ext>
            </a:extLst>
          </p:cNvPr>
          <p:cNvPicPr>
            <a:picLocks noChangeAspect="1"/>
          </p:cNvPicPr>
          <p:nvPr/>
        </p:nvPicPr>
        <p:blipFill>
          <a:blip r:embed="rId3"/>
          <a:stretch>
            <a:fillRect/>
          </a:stretch>
        </p:blipFill>
        <p:spPr>
          <a:xfrm>
            <a:off x="6399496" y="1690689"/>
            <a:ext cx="5277284" cy="4076464"/>
          </a:xfrm>
          <a:prstGeom prst="rect">
            <a:avLst/>
          </a:prstGeom>
        </p:spPr>
      </p:pic>
      <p:sp>
        <p:nvSpPr>
          <p:cNvPr id="7" name="Tekstvak 6">
            <a:extLst>
              <a:ext uri="{FF2B5EF4-FFF2-40B4-BE49-F238E27FC236}">
                <a16:creationId xmlns:a16="http://schemas.microsoft.com/office/drawing/2014/main" id="{085EF7CA-D37F-C144-B9A4-081EDBFF5C0D}"/>
              </a:ext>
            </a:extLst>
          </p:cNvPr>
          <p:cNvSpPr txBox="1"/>
          <p:nvPr/>
        </p:nvSpPr>
        <p:spPr>
          <a:xfrm>
            <a:off x="1892530" y="6452717"/>
            <a:ext cx="9288156" cy="246221"/>
          </a:xfrm>
          <a:prstGeom prst="rect">
            <a:avLst/>
          </a:prstGeom>
          <a:noFill/>
        </p:spPr>
        <p:txBody>
          <a:bodyPr wrap="square">
            <a:spAutoFit/>
          </a:bodyPr>
          <a:lstStyle/>
          <a:p>
            <a:r>
              <a:rPr lang="nl-NL" sz="1000" b="0" i="0" dirty="0" err="1">
                <a:solidFill>
                  <a:srgbClr val="212121"/>
                </a:solidFill>
                <a:effectLst/>
                <a:highlight>
                  <a:srgbClr val="FFFFFF"/>
                </a:highlight>
                <a:latin typeface="Roboto" panose="02000000000000000000" pitchFamily="2" charset="0"/>
              </a:rPr>
              <a:t>Cullen</a:t>
            </a:r>
            <a:r>
              <a:rPr lang="nl-NL" sz="1000" b="0" i="0" dirty="0">
                <a:solidFill>
                  <a:srgbClr val="212121"/>
                </a:solidFill>
                <a:effectLst/>
                <a:highlight>
                  <a:srgbClr val="FFFFFF"/>
                </a:highlight>
                <a:latin typeface="Roboto" panose="02000000000000000000" pitchFamily="2" charset="0"/>
              </a:rPr>
              <a:t> KE. The </a:t>
            </a:r>
            <a:r>
              <a:rPr lang="nl-NL" sz="1000" b="0" i="0" dirty="0" err="1">
                <a:solidFill>
                  <a:srgbClr val="212121"/>
                </a:solidFill>
                <a:effectLst/>
                <a:highlight>
                  <a:srgbClr val="FFFFFF"/>
                </a:highlight>
                <a:latin typeface="Roboto" panose="02000000000000000000" pitchFamily="2" charset="0"/>
              </a:rPr>
              <a:t>vestibular</a:t>
            </a:r>
            <a:r>
              <a:rPr lang="nl-NL" sz="1000" b="0" i="0" dirty="0">
                <a:solidFill>
                  <a:srgbClr val="212121"/>
                </a:solidFill>
                <a:effectLst/>
                <a:highlight>
                  <a:srgbClr val="FFFFFF"/>
                </a:highlight>
                <a:latin typeface="Roboto" panose="02000000000000000000" pitchFamily="2" charset="0"/>
              </a:rPr>
              <a:t> system: </a:t>
            </a:r>
            <a:r>
              <a:rPr lang="nl-NL" sz="1000" b="0" i="0" dirty="0" err="1">
                <a:solidFill>
                  <a:srgbClr val="212121"/>
                </a:solidFill>
                <a:effectLst/>
                <a:highlight>
                  <a:srgbClr val="FFFFFF"/>
                </a:highlight>
                <a:latin typeface="Roboto" panose="02000000000000000000" pitchFamily="2" charset="0"/>
              </a:rPr>
              <a:t>multimodal</a:t>
            </a:r>
            <a:r>
              <a:rPr lang="nl-NL" sz="1000" b="0" i="0" dirty="0">
                <a:solidFill>
                  <a:srgbClr val="212121"/>
                </a:solidFill>
                <a:effectLst/>
                <a:highlight>
                  <a:srgbClr val="FFFFFF"/>
                </a:highlight>
                <a:latin typeface="Roboto" panose="02000000000000000000" pitchFamily="2" charset="0"/>
              </a:rPr>
              <a:t> </a:t>
            </a:r>
            <a:r>
              <a:rPr lang="nl-NL" sz="1000" b="0" i="0" dirty="0" err="1">
                <a:solidFill>
                  <a:srgbClr val="212121"/>
                </a:solidFill>
                <a:effectLst/>
                <a:highlight>
                  <a:srgbClr val="FFFFFF"/>
                </a:highlight>
                <a:latin typeface="Roboto" panose="02000000000000000000" pitchFamily="2" charset="0"/>
              </a:rPr>
              <a:t>integration</a:t>
            </a:r>
            <a:r>
              <a:rPr lang="nl-NL" sz="1000" b="0" i="0" dirty="0">
                <a:solidFill>
                  <a:srgbClr val="212121"/>
                </a:solidFill>
                <a:effectLst/>
                <a:highlight>
                  <a:srgbClr val="FFFFFF"/>
                </a:highlight>
                <a:latin typeface="Roboto" panose="02000000000000000000" pitchFamily="2" charset="0"/>
              </a:rPr>
              <a:t> </a:t>
            </a:r>
            <a:r>
              <a:rPr lang="nl-NL" sz="1000" b="0" i="0" dirty="0" err="1">
                <a:solidFill>
                  <a:srgbClr val="212121"/>
                </a:solidFill>
                <a:effectLst/>
                <a:highlight>
                  <a:srgbClr val="FFFFFF"/>
                </a:highlight>
                <a:latin typeface="Roboto" panose="02000000000000000000" pitchFamily="2" charset="0"/>
              </a:rPr>
              <a:t>and</a:t>
            </a:r>
            <a:r>
              <a:rPr lang="nl-NL" sz="1000" b="0" i="0" dirty="0">
                <a:solidFill>
                  <a:srgbClr val="212121"/>
                </a:solidFill>
                <a:effectLst/>
                <a:highlight>
                  <a:srgbClr val="FFFFFF"/>
                </a:highlight>
                <a:latin typeface="Roboto" panose="02000000000000000000" pitchFamily="2" charset="0"/>
              </a:rPr>
              <a:t> </a:t>
            </a:r>
            <a:r>
              <a:rPr lang="nl-NL" sz="1000" b="0" i="0" dirty="0" err="1">
                <a:solidFill>
                  <a:srgbClr val="212121"/>
                </a:solidFill>
                <a:effectLst/>
                <a:highlight>
                  <a:srgbClr val="FFFFFF"/>
                </a:highlight>
                <a:latin typeface="Roboto" panose="02000000000000000000" pitchFamily="2" charset="0"/>
              </a:rPr>
              <a:t>encoding</a:t>
            </a:r>
            <a:r>
              <a:rPr lang="nl-NL" sz="1000" b="0" i="0" dirty="0">
                <a:solidFill>
                  <a:srgbClr val="212121"/>
                </a:solidFill>
                <a:effectLst/>
                <a:highlight>
                  <a:srgbClr val="FFFFFF"/>
                </a:highlight>
                <a:latin typeface="Roboto" panose="02000000000000000000" pitchFamily="2" charset="0"/>
              </a:rPr>
              <a:t> of </a:t>
            </a:r>
            <a:r>
              <a:rPr lang="nl-NL" sz="1000" b="0" i="0" dirty="0" err="1">
                <a:solidFill>
                  <a:srgbClr val="212121"/>
                </a:solidFill>
                <a:effectLst/>
                <a:highlight>
                  <a:srgbClr val="FFFFFF"/>
                </a:highlight>
                <a:latin typeface="Roboto" panose="02000000000000000000" pitchFamily="2" charset="0"/>
              </a:rPr>
              <a:t>self</a:t>
            </a:r>
            <a:r>
              <a:rPr lang="nl-NL" sz="1000" b="0" i="0" dirty="0">
                <a:solidFill>
                  <a:srgbClr val="212121"/>
                </a:solidFill>
                <a:effectLst/>
                <a:highlight>
                  <a:srgbClr val="FFFFFF"/>
                </a:highlight>
                <a:latin typeface="Roboto" panose="02000000000000000000" pitchFamily="2" charset="0"/>
              </a:rPr>
              <a:t>-motion </a:t>
            </a:r>
            <a:r>
              <a:rPr lang="nl-NL" sz="1000" b="0" i="0" dirty="0" err="1">
                <a:solidFill>
                  <a:srgbClr val="212121"/>
                </a:solidFill>
                <a:effectLst/>
                <a:highlight>
                  <a:srgbClr val="FFFFFF"/>
                </a:highlight>
                <a:latin typeface="Roboto" panose="02000000000000000000" pitchFamily="2" charset="0"/>
              </a:rPr>
              <a:t>for</a:t>
            </a:r>
            <a:r>
              <a:rPr lang="nl-NL" sz="1000" b="0" i="0" dirty="0">
                <a:solidFill>
                  <a:srgbClr val="212121"/>
                </a:solidFill>
                <a:effectLst/>
                <a:highlight>
                  <a:srgbClr val="FFFFFF"/>
                </a:highlight>
                <a:latin typeface="Roboto" panose="02000000000000000000" pitchFamily="2" charset="0"/>
              </a:rPr>
              <a:t> motor control. Trends </a:t>
            </a:r>
            <a:r>
              <a:rPr lang="nl-NL" sz="1000" b="0" i="0" dirty="0" err="1">
                <a:solidFill>
                  <a:srgbClr val="212121"/>
                </a:solidFill>
                <a:effectLst/>
                <a:highlight>
                  <a:srgbClr val="FFFFFF"/>
                </a:highlight>
                <a:latin typeface="Roboto" panose="02000000000000000000" pitchFamily="2" charset="0"/>
              </a:rPr>
              <a:t>Neurosci</a:t>
            </a:r>
            <a:r>
              <a:rPr lang="nl-NL" sz="1000" b="0" i="0" dirty="0">
                <a:solidFill>
                  <a:srgbClr val="212121"/>
                </a:solidFill>
                <a:effectLst/>
                <a:highlight>
                  <a:srgbClr val="FFFFFF"/>
                </a:highlight>
                <a:latin typeface="Roboto" panose="02000000000000000000" pitchFamily="2" charset="0"/>
              </a:rPr>
              <a:t>. 2012 Mar;35(3):185-96. </a:t>
            </a:r>
            <a:endParaRPr lang="nl-NL" sz="1000" dirty="0"/>
          </a:p>
        </p:txBody>
      </p:sp>
    </p:spTree>
    <p:extLst>
      <p:ext uri="{BB962C8B-B14F-4D97-AF65-F5344CB8AC3E}">
        <p14:creationId xmlns:p14="http://schemas.microsoft.com/office/powerpoint/2010/main" val="45296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527F9-67C4-1454-A561-71F0D59F95EE}"/>
              </a:ext>
            </a:extLst>
          </p:cNvPr>
          <p:cNvSpPr>
            <a:spLocks noGrp="1"/>
          </p:cNvSpPr>
          <p:nvPr>
            <p:ph type="title"/>
          </p:nvPr>
        </p:nvSpPr>
        <p:spPr>
          <a:xfrm>
            <a:off x="3201014" y="691047"/>
            <a:ext cx="6891184" cy="1009651"/>
          </a:xfrm>
        </p:spPr>
        <p:txBody>
          <a:bodyPr>
            <a:noAutofit/>
          </a:bodyPr>
          <a:lstStyle/>
          <a:p>
            <a:r>
              <a:rPr lang="nl-NL" dirty="0" err="1"/>
              <a:t>Vestibular</a:t>
            </a:r>
            <a:r>
              <a:rPr lang="nl-NL" dirty="0"/>
              <a:t> </a:t>
            </a:r>
            <a:r>
              <a:rPr lang="nl-NL" dirty="0" err="1"/>
              <a:t>Based</a:t>
            </a:r>
            <a:r>
              <a:rPr lang="nl-NL" dirty="0"/>
              <a:t> </a:t>
            </a:r>
            <a:r>
              <a:rPr lang="nl-NL" dirty="0" err="1"/>
              <a:t>Reflexes</a:t>
            </a:r>
            <a:endParaRPr lang="nl-NL" dirty="0"/>
          </a:p>
        </p:txBody>
      </p:sp>
      <p:sp>
        <p:nvSpPr>
          <p:cNvPr id="3" name="Tijdelijke aanduiding voor inhoud 2">
            <a:extLst>
              <a:ext uri="{FF2B5EF4-FFF2-40B4-BE49-F238E27FC236}">
                <a16:creationId xmlns:a16="http://schemas.microsoft.com/office/drawing/2014/main" id="{0EC67816-B639-3534-158D-24AEFAB7DE69}"/>
              </a:ext>
            </a:extLst>
          </p:cNvPr>
          <p:cNvSpPr>
            <a:spLocks noGrp="1"/>
          </p:cNvSpPr>
          <p:nvPr>
            <p:ph idx="1"/>
          </p:nvPr>
        </p:nvSpPr>
        <p:spPr>
          <a:xfrm>
            <a:off x="432619" y="2312436"/>
            <a:ext cx="6213987" cy="2490736"/>
          </a:xfrm>
        </p:spPr>
        <p:txBody>
          <a:bodyPr>
            <a:normAutofit/>
          </a:bodyPr>
          <a:lstStyle/>
          <a:p>
            <a:pPr lvl="1"/>
            <a:r>
              <a:rPr lang="nl-NL" sz="4000" dirty="0"/>
              <a:t>VOR: </a:t>
            </a:r>
            <a:r>
              <a:rPr lang="nl-NL" sz="4000" dirty="0" err="1"/>
              <a:t>Gaze</a:t>
            </a:r>
            <a:r>
              <a:rPr lang="nl-NL" sz="4000" dirty="0"/>
              <a:t> </a:t>
            </a:r>
            <a:r>
              <a:rPr lang="nl-NL" sz="4000" dirty="0" err="1"/>
              <a:t>stability</a:t>
            </a:r>
            <a:endParaRPr lang="nl-NL" sz="4000" dirty="0"/>
          </a:p>
          <a:p>
            <a:pPr lvl="1"/>
            <a:r>
              <a:rPr lang="nl-NL" dirty="0"/>
              <a:t>VSR:  </a:t>
            </a:r>
            <a:r>
              <a:rPr lang="nl-NL" dirty="0" err="1"/>
              <a:t>Postural</a:t>
            </a:r>
            <a:r>
              <a:rPr lang="nl-NL" dirty="0"/>
              <a:t> </a:t>
            </a:r>
            <a:r>
              <a:rPr lang="nl-NL" dirty="0" err="1"/>
              <a:t>stability</a:t>
            </a:r>
            <a:endParaRPr lang="nl-NL" dirty="0"/>
          </a:p>
          <a:p>
            <a:pPr lvl="1"/>
            <a:r>
              <a:rPr lang="nl-NL" dirty="0"/>
              <a:t>VCR: Head </a:t>
            </a:r>
            <a:r>
              <a:rPr lang="nl-NL" dirty="0" err="1"/>
              <a:t>stability</a:t>
            </a:r>
            <a:endParaRPr lang="nl-NL" dirty="0"/>
          </a:p>
        </p:txBody>
      </p:sp>
      <p:pic>
        <p:nvPicPr>
          <p:cNvPr id="4" name="Picture 2" descr="Afbeeldingsresultaat voor vestibulo ocular reflex">
            <a:extLst>
              <a:ext uri="{FF2B5EF4-FFF2-40B4-BE49-F238E27FC236}">
                <a16:creationId xmlns:a16="http://schemas.microsoft.com/office/drawing/2014/main" id="{26794E17-1128-0B71-DC0E-F82E9B1B26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566" y="1690688"/>
            <a:ext cx="381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fbeeldingsresultaat voor vestibulo ocular reflex">
            <a:extLst>
              <a:ext uri="{FF2B5EF4-FFF2-40B4-BE49-F238E27FC236}">
                <a16:creationId xmlns:a16="http://schemas.microsoft.com/office/drawing/2014/main" id="{E2CB03C3-0A17-7A63-876E-D32D99340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382" y="4153852"/>
            <a:ext cx="4483760" cy="2522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179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1527F9-67C4-1454-A561-71F0D59F95EE}"/>
              </a:ext>
            </a:extLst>
          </p:cNvPr>
          <p:cNvSpPr>
            <a:spLocks noGrp="1"/>
          </p:cNvSpPr>
          <p:nvPr>
            <p:ph type="title"/>
          </p:nvPr>
        </p:nvSpPr>
        <p:spPr>
          <a:xfrm>
            <a:off x="640080" y="329184"/>
            <a:ext cx="6894576" cy="1783080"/>
          </a:xfrm>
        </p:spPr>
        <p:txBody>
          <a:bodyPr anchor="b">
            <a:normAutofit fontScale="90000"/>
          </a:bodyPr>
          <a:lstStyle/>
          <a:p>
            <a:pPr lvl="1"/>
            <a:r>
              <a:rPr lang="nl-NL" sz="6600" dirty="0"/>
              <a:t>VOR: </a:t>
            </a:r>
            <a:r>
              <a:rPr lang="nl-NL" sz="6600" dirty="0" err="1"/>
              <a:t>Gaze</a:t>
            </a:r>
            <a:r>
              <a:rPr lang="nl-NL" sz="6600" dirty="0"/>
              <a:t> </a:t>
            </a:r>
            <a:r>
              <a:rPr lang="nl-NL" sz="6600" dirty="0" err="1"/>
              <a:t>stability</a:t>
            </a:r>
            <a:endParaRPr lang="nl-NL" sz="6600" dirty="0"/>
          </a:p>
        </p:txBody>
      </p:sp>
      <p:sp>
        <p:nvSpPr>
          <p:cNvPr id="4105"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EC67816-B639-3534-158D-24AEFAB7DE69}"/>
              </a:ext>
            </a:extLst>
          </p:cNvPr>
          <p:cNvSpPr>
            <a:spLocks noGrp="1"/>
          </p:cNvSpPr>
          <p:nvPr>
            <p:ph idx="1"/>
          </p:nvPr>
        </p:nvSpPr>
        <p:spPr>
          <a:xfrm>
            <a:off x="640080" y="2706624"/>
            <a:ext cx="6894576" cy="3483864"/>
          </a:xfrm>
        </p:spPr>
        <p:txBody>
          <a:bodyPr>
            <a:normAutofit/>
          </a:bodyPr>
          <a:lstStyle/>
          <a:p>
            <a:pPr rtl="0">
              <a:spcBef>
                <a:spcPts val="0"/>
              </a:spcBef>
              <a:spcAft>
                <a:spcPts val="0"/>
              </a:spcAft>
            </a:pPr>
            <a:r>
              <a:rPr lang="en-US" sz="2400" b="0" i="0" u="none" strike="noStrike" dirty="0" err="1">
                <a:effectLst/>
              </a:rPr>
              <a:t>Stabilisation</a:t>
            </a:r>
            <a:r>
              <a:rPr lang="en-US" sz="2400" b="0" i="0" u="none" strike="noStrike" dirty="0">
                <a:effectLst/>
              </a:rPr>
              <a:t> of images on the retina (gaze) during head movement. </a:t>
            </a:r>
          </a:p>
          <a:p>
            <a:pPr lvl="1">
              <a:spcBef>
                <a:spcPts val="0"/>
              </a:spcBef>
            </a:pPr>
            <a:r>
              <a:rPr lang="en-US" sz="2000" b="0" i="0" u="none" strike="noStrike" dirty="0">
                <a:effectLst/>
              </a:rPr>
              <a:t>Very fast: &lt; 10 </a:t>
            </a:r>
            <a:r>
              <a:rPr lang="en-US" sz="2000" b="0" i="0" u="none" strike="noStrike" dirty="0" err="1">
                <a:effectLst/>
              </a:rPr>
              <a:t>ms</a:t>
            </a:r>
            <a:r>
              <a:rPr lang="en-US" sz="2000" b="0" i="0" u="none" strike="noStrike" dirty="0">
                <a:effectLst/>
              </a:rPr>
              <a:t> reflex </a:t>
            </a:r>
          </a:p>
          <a:p>
            <a:pPr lvl="1">
              <a:spcBef>
                <a:spcPts val="0"/>
              </a:spcBef>
            </a:pPr>
            <a:r>
              <a:rPr lang="en-US" sz="2400" b="0" i="0" u="none" strike="noStrike" dirty="0">
                <a:effectLst/>
              </a:rPr>
              <a:t>‘3 neuron arc’. </a:t>
            </a:r>
            <a:endParaRPr lang="nl-NL" b="0" i="0" u="none" strike="noStrike" dirty="0">
              <a:effectLst/>
            </a:endParaRPr>
          </a:p>
          <a:p>
            <a:pPr>
              <a:spcBef>
                <a:spcPts val="0"/>
              </a:spcBef>
            </a:pPr>
            <a:endParaRPr lang="nl-NL" sz="2600" dirty="0"/>
          </a:p>
          <a:p>
            <a:pPr>
              <a:spcBef>
                <a:spcPts val="0"/>
              </a:spcBef>
            </a:pPr>
            <a:r>
              <a:rPr lang="nl-NL" sz="2400" dirty="0" err="1"/>
              <a:t>Self</a:t>
            </a:r>
            <a:r>
              <a:rPr lang="nl-NL" sz="2400" dirty="0"/>
              <a:t> </a:t>
            </a:r>
            <a:r>
              <a:rPr lang="nl-NL" sz="2400" dirty="0" err="1"/>
              <a:t>stationary</a:t>
            </a:r>
            <a:r>
              <a:rPr lang="nl-NL" sz="2400" dirty="0"/>
              <a:t>, </a:t>
            </a:r>
            <a:r>
              <a:rPr lang="nl-NL" sz="2400" dirty="0" err="1"/>
              <a:t>moving</a:t>
            </a:r>
            <a:r>
              <a:rPr lang="nl-NL" sz="2400" dirty="0"/>
              <a:t> object</a:t>
            </a:r>
          </a:p>
          <a:p>
            <a:pPr>
              <a:spcBef>
                <a:spcPts val="0"/>
              </a:spcBef>
            </a:pPr>
            <a:r>
              <a:rPr lang="nl-NL" sz="2400" dirty="0" err="1"/>
              <a:t>self</a:t>
            </a:r>
            <a:r>
              <a:rPr lang="nl-NL" sz="2400" dirty="0"/>
              <a:t> </a:t>
            </a:r>
            <a:r>
              <a:rPr lang="nl-NL" sz="2400" dirty="0" err="1"/>
              <a:t>moving</a:t>
            </a:r>
            <a:r>
              <a:rPr lang="nl-NL" sz="2400" dirty="0"/>
              <a:t>, </a:t>
            </a:r>
            <a:r>
              <a:rPr lang="nl-NL" sz="2400" dirty="0" err="1"/>
              <a:t>stationary</a:t>
            </a:r>
            <a:r>
              <a:rPr lang="nl-NL" sz="2400" dirty="0"/>
              <a:t> target </a:t>
            </a:r>
          </a:p>
          <a:p>
            <a:pPr>
              <a:spcBef>
                <a:spcPts val="0"/>
              </a:spcBef>
            </a:pPr>
            <a:r>
              <a:rPr lang="nl-NL" sz="2400" dirty="0" err="1"/>
              <a:t>self</a:t>
            </a:r>
            <a:r>
              <a:rPr lang="nl-NL" sz="2400" dirty="0"/>
              <a:t> </a:t>
            </a:r>
            <a:r>
              <a:rPr lang="nl-NL" sz="2400" dirty="0" err="1"/>
              <a:t>moving</a:t>
            </a:r>
            <a:r>
              <a:rPr lang="nl-NL" sz="2400" dirty="0"/>
              <a:t>, </a:t>
            </a:r>
            <a:r>
              <a:rPr lang="nl-NL" sz="2400" dirty="0" err="1"/>
              <a:t>moving</a:t>
            </a:r>
            <a:r>
              <a:rPr lang="nl-NL" sz="2400" dirty="0"/>
              <a:t> object.</a:t>
            </a:r>
          </a:p>
          <a:p>
            <a:pPr marL="457200" lvl="1" indent="0">
              <a:buNone/>
            </a:pPr>
            <a:endParaRPr lang="nl-NL" sz="2200" dirty="0"/>
          </a:p>
        </p:txBody>
      </p:sp>
      <p:pic>
        <p:nvPicPr>
          <p:cNvPr id="4098" name="Picture 2">
            <a:extLst>
              <a:ext uri="{FF2B5EF4-FFF2-40B4-BE49-F238E27FC236}">
                <a16:creationId xmlns:a16="http://schemas.microsoft.com/office/drawing/2014/main" id="{AA99C5E2-6194-F1C8-5924-6285ECF1A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433" b="2"/>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fbeeldingsresultaat voor vestibulo ocular reflex">
            <a:extLst>
              <a:ext uri="{FF2B5EF4-FFF2-40B4-BE49-F238E27FC236}">
                <a16:creationId xmlns:a16="http://schemas.microsoft.com/office/drawing/2014/main" id="{E2CB03C3-0A17-7A63-876E-D32D99340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83" r="4635" b="-2"/>
          <a:stretch/>
        </p:blipFill>
        <p:spPr bwMode="auto">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907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1527F9-67C4-1454-A561-71F0D59F95EE}"/>
              </a:ext>
            </a:extLst>
          </p:cNvPr>
          <p:cNvSpPr>
            <a:spLocks noGrp="1"/>
          </p:cNvSpPr>
          <p:nvPr>
            <p:ph type="title"/>
          </p:nvPr>
        </p:nvSpPr>
        <p:spPr>
          <a:xfrm>
            <a:off x="572493" y="238539"/>
            <a:ext cx="11018520" cy="1434415"/>
          </a:xfrm>
        </p:spPr>
        <p:txBody>
          <a:bodyPr anchor="b">
            <a:normAutofit/>
          </a:bodyPr>
          <a:lstStyle/>
          <a:p>
            <a:r>
              <a:rPr lang="nl-NL" sz="5400"/>
              <a:t>VSR: Postural stability</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EC67816-B639-3534-158D-24AEFAB7DE69}"/>
              </a:ext>
            </a:extLst>
          </p:cNvPr>
          <p:cNvSpPr>
            <a:spLocks noGrp="1"/>
          </p:cNvSpPr>
          <p:nvPr>
            <p:ph idx="1"/>
          </p:nvPr>
        </p:nvSpPr>
        <p:spPr>
          <a:xfrm>
            <a:off x="572493" y="2071316"/>
            <a:ext cx="6713552" cy="4119172"/>
          </a:xfrm>
        </p:spPr>
        <p:txBody>
          <a:bodyPr anchor="t">
            <a:normAutofit/>
          </a:bodyPr>
          <a:lstStyle/>
          <a:p>
            <a:pPr lvl="1"/>
            <a:r>
              <a:rPr lang="nl-NL" sz="2800" dirty="0"/>
              <a:t>Lateral </a:t>
            </a:r>
            <a:r>
              <a:rPr lang="nl-NL" sz="2800" dirty="0" err="1"/>
              <a:t>Vestibulo-spinal</a:t>
            </a:r>
            <a:r>
              <a:rPr lang="nl-NL" sz="2800" dirty="0"/>
              <a:t> </a:t>
            </a:r>
            <a:r>
              <a:rPr lang="nl-NL" sz="2800" dirty="0" err="1"/>
              <a:t>tract</a:t>
            </a:r>
            <a:endParaRPr lang="nl-NL" sz="2800" dirty="0"/>
          </a:p>
          <a:p>
            <a:pPr marL="914400" lvl="2" indent="0">
              <a:buNone/>
            </a:pPr>
            <a:endParaRPr lang="nl-NL" sz="2800" dirty="0"/>
          </a:p>
          <a:p>
            <a:pPr marL="914400" lvl="2" indent="0">
              <a:buNone/>
            </a:pPr>
            <a:r>
              <a:rPr lang="nl-NL" sz="2800" dirty="0" err="1"/>
              <a:t>Excites</a:t>
            </a:r>
            <a:r>
              <a:rPr lang="nl-NL" sz="2800" dirty="0"/>
              <a:t> </a:t>
            </a:r>
            <a:r>
              <a:rPr lang="nl-NL" sz="2800" dirty="0" err="1"/>
              <a:t>extensors</a:t>
            </a:r>
            <a:r>
              <a:rPr lang="nl-NL" sz="2800" dirty="0"/>
              <a:t> and anti-</a:t>
            </a:r>
            <a:r>
              <a:rPr lang="nl-NL" sz="2800" dirty="0" err="1"/>
              <a:t>gravity</a:t>
            </a:r>
            <a:r>
              <a:rPr lang="nl-NL" sz="2800" dirty="0"/>
              <a:t> </a:t>
            </a:r>
            <a:r>
              <a:rPr lang="nl-NL" sz="2800" dirty="0" err="1"/>
              <a:t>muscles</a:t>
            </a:r>
            <a:endParaRPr lang="nl-NL" sz="2800" dirty="0"/>
          </a:p>
          <a:p>
            <a:pPr marL="914400" lvl="2" indent="0">
              <a:buNone/>
            </a:pPr>
            <a:endParaRPr lang="nl-NL" sz="2200" dirty="0"/>
          </a:p>
        </p:txBody>
      </p:sp>
      <p:pic>
        <p:nvPicPr>
          <p:cNvPr id="6" name="Afbeelding 5">
            <a:extLst>
              <a:ext uri="{FF2B5EF4-FFF2-40B4-BE49-F238E27FC236}">
                <a16:creationId xmlns:a16="http://schemas.microsoft.com/office/drawing/2014/main" id="{BC7BFD61-CCEC-7390-5F91-9FAC94EB0D3C}"/>
              </a:ext>
            </a:extLst>
          </p:cNvPr>
          <p:cNvPicPr>
            <a:picLocks noChangeAspect="1"/>
          </p:cNvPicPr>
          <p:nvPr/>
        </p:nvPicPr>
        <p:blipFill>
          <a:blip r:embed="rId3"/>
          <a:srcRect l="24337" r="23231" b="7865"/>
          <a:stretch/>
        </p:blipFill>
        <p:spPr>
          <a:xfrm>
            <a:off x="7675658" y="2093976"/>
            <a:ext cx="3941064" cy="3774261"/>
          </a:xfrm>
          <a:prstGeom prst="rect">
            <a:avLst/>
          </a:prstGeom>
        </p:spPr>
      </p:pic>
    </p:spTree>
    <p:extLst>
      <p:ext uri="{BB962C8B-B14F-4D97-AF65-F5344CB8AC3E}">
        <p14:creationId xmlns:p14="http://schemas.microsoft.com/office/powerpoint/2010/main" val="2326758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1527F9-67C4-1454-A561-71F0D59F95EE}"/>
              </a:ext>
            </a:extLst>
          </p:cNvPr>
          <p:cNvSpPr>
            <a:spLocks noGrp="1"/>
          </p:cNvSpPr>
          <p:nvPr>
            <p:ph type="title"/>
          </p:nvPr>
        </p:nvSpPr>
        <p:spPr>
          <a:xfrm>
            <a:off x="640080" y="329184"/>
            <a:ext cx="6894576" cy="1783080"/>
          </a:xfrm>
        </p:spPr>
        <p:txBody>
          <a:bodyPr anchor="b">
            <a:normAutofit/>
          </a:bodyPr>
          <a:lstStyle/>
          <a:p>
            <a:r>
              <a:rPr lang="nl-NL" sz="5400"/>
              <a:t>VSR: Head stability</a:t>
            </a:r>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EC67816-B639-3534-158D-24AEFAB7DE69}"/>
              </a:ext>
            </a:extLst>
          </p:cNvPr>
          <p:cNvSpPr>
            <a:spLocks noGrp="1"/>
          </p:cNvSpPr>
          <p:nvPr>
            <p:ph idx="1"/>
          </p:nvPr>
        </p:nvSpPr>
        <p:spPr>
          <a:xfrm>
            <a:off x="640080" y="2706624"/>
            <a:ext cx="6894576" cy="3483864"/>
          </a:xfrm>
        </p:spPr>
        <p:txBody>
          <a:bodyPr>
            <a:normAutofit/>
          </a:bodyPr>
          <a:lstStyle/>
          <a:p>
            <a:pPr lvl="1"/>
            <a:r>
              <a:rPr lang="nl-NL" sz="2800" dirty="0" err="1"/>
              <a:t>Medial</a:t>
            </a:r>
            <a:r>
              <a:rPr lang="nl-NL" sz="2800" dirty="0"/>
              <a:t> </a:t>
            </a:r>
            <a:r>
              <a:rPr lang="nl-NL" sz="2800" dirty="0" err="1"/>
              <a:t>Vestibulo-spinal</a:t>
            </a:r>
            <a:r>
              <a:rPr lang="nl-NL" sz="2800" dirty="0"/>
              <a:t> </a:t>
            </a:r>
            <a:r>
              <a:rPr lang="nl-NL" sz="2800" dirty="0" err="1"/>
              <a:t>tract</a:t>
            </a:r>
            <a:endParaRPr lang="nl-NL" sz="2800" dirty="0"/>
          </a:p>
          <a:p>
            <a:pPr lvl="2"/>
            <a:r>
              <a:rPr lang="nl-NL" sz="2800" dirty="0" err="1"/>
              <a:t>Excites</a:t>
            </a:r>
            <a:r>
              <a:rPr lang="nl-NL" sz="2800" dirty="0"/>
              <a:t> </a:t>
            </a:r>
            <a:r>
              <a:rPr lang="nl-NL" sz="2800" dirty="0" err="1"/>
              <a:t>neck</a:t>
            </a:r>
            <a:r>
              <a:rPr lang="nl-NL" sz="2800" dirty="0"/>
              <a:t> </a:t>
            </a:r>
            <a:r>
              <a:rPr lang="nl-NL" sz="2800" dirty="0" err="1"/>
              <a:t>musculature</a:t>
            </a:r>
            <a:endParaRPr lang="nl-NL" sz="2800" dirty="0"/>
          </a:p>
        </p:txBody>
      </p:sp>
      <p:pic>
        <p:nvPicPr>
          <p:cNvPr id="7" name="Afbeelding 6">
            <a:extLst>
              <a:ext uri="{FF2B5EF4-FFF2-40B4-BE49-F238E27FC236}">
                <a16:creationId xmlns:a16="http://schemas.microsoft.com/office/drawing/2014/main" id="{CB14B42E-014E-79F1-5A25-B68B857D767E}"/>
              </a:ext>
            </a:extLst>
          </p:cNvPr>
          <p:cNvPicPr>
            <a:picLocks noChangeAspect="1"/>
          </p:cNvPicPr>
          <p:nvPr/>
        </p:nvPicPr>
        <p:blipFill>
          <a:blip r:embed="rId3"/>
          <a:srcRect b="16823"/>
          <a:stretch/>
        </p:blipFill>
        <p:spPr>
          <a:xfrm>
            <a:off x="8606147" y="329183"/>
            <a:ext cx="2529601" cy="2852929"/>
          </a:xfrm>
          <a:prstGeom prst="rect">
            <a:avLst/>
          </a:prstGeom>
        </p:spPr>
      </p:pic>
      <p:pic>
        <p:nvPicPr>
          <p:cNvPr id="8" name="Afbeelding 7">
            <a:extLst>
              <a:ext uri="{FF2B5EF4-FFF2-40B4-BE49-F238E27FC236}">
                <a16:creationId xmlns:a16="http://schemas.microsoft.com/office/drawing/2014/main" id="{6FA69EA7-C3CF-FB48-6B63-2B5F54944931}"/>
              </a:ext>
            </a:extLst>
          </p:cNvPr>
          <p:cNvPicPr>
            <a:picLocks noChangeAspect="1"/>
          </p:cNvPicPr>
          <p:nvPr/>
        </p:nvPicPr>
        <p:blipFill>
          <a:blip r:embed="rId4"/>
          <a:stretch>
            <a:fillRect/>
          </a:stretch>
        </p:blipFill>
        <p:spPr>
          <a:xfrm>
            <a:off x="8606147" y="3675890"/>
            <a:ext cx="2529601" cy="2765384"/>
          </a:xfrm>
          <a:prstGeom prst="rect">
            <a:avLst/>
          </a:prstGeom>
        </p:spPr>
      </p:pic>
    </p:spTree>
    <p:extLst>
      <p:ext uri="{BB962C8B-B14F-4D97-AF65-F5344CB8AC3E}">
        <p14:creationId xmlns:p14="http://schemas.microsoft.com/office/powerpoint/2010/main" val="394368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0D1B17-1DB9-53EA-2EA1-5E4DFF81726B}"/>
              </a:ext>
            </a:extLst>
          </p:cNvPr>
          <p:cNvSpPr>
            <a:spLocks noGrp="1"/>
          </p:cNvSpPr>
          <p:nvPr>
            <p:ph type="title"/>
          </p:nvPr>
        </p:nvSpPr>
        <p:spPr>
          <a:xfrm>
            <a:off x="793662" y="386930"/>
            <a:ext cx="10066122" cy="1298448"/>
          </a:xfrm>
        </p:spPr>
        <p:txBody>
          <a:bodyPr anchor="b">
            <a:normAutofit/>
          </a:bodyPr>
          <a:lstStyle/>
          <a:p>
            <a:r>
              <a:rPr lang="nl-NL" sz="4800" dirty="0" err="1"/>
              <a:t>Chiropractic</a:t>
            </a:r>
            <a:r>
              <a:rPr lang="nl-NL" sz="4800" dirty="0"/>
              <a:t> &amp; </a:t>
            </a:r>
            <a:r>
              <a:rPr lang="nl-NL" sz="4800" dirty="0" err="1"/>
              <a:t>Functional</a:t>
            </a:r>
            <a:r>
              <a:rPr lang="nl-NL" sz="4800" dirty="0"/>
              <a:t> </a:t>
            </a:r>
            <a:r>
              <a:rPr lang="nl-NL" sz="4800" dirty="0" err="1"/>
              <a:t>Neurology</a:t>
            </a:r>
            <a:endParaRPr lang="nl-NL" sz="48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683B241-BE64-2DDB-2247-DDBA50DEF9CE}"/>
              </a:ext>
            </a:extLst>
          </p:cNvPr>
          <p:cNvSpPr>
            <a:spLocks noGrp="1"/>
          </p:cNvSpPr>
          <p:nvPr>
            <p:ph idx="1"/>
          </p:nvPr>
        </p:nvSpPr>
        <p:spPr>
          <a:xfrm>
            <a:off x="793661" y="2203079"/>
            <a:ext cx="4530898" cy="4035880"/>
          </a:xfrm>
        </p:spPr>
        <p:txBody>
          <a:bodyPr anchor="ctr">
            <a:normAutofit/>
          </a:bodyPr>
          <a:lstStyle/>
          <a:p>
            <a:r>
              <a:rPr lang="nl-NL" sz="2000" dirty="0" err="1"/>
              <a:t>Neurodevelopmental</a:t>
            </a:r>
            <a:r>
              <a:rPr lang="nl-NL" sz="2000" dirty="0"/>
              <a:t> </a:t>
            </a:r>
            <a:r>
              <a:rPr lang="nl-NL" sz="2000" dirty="0" err="1"/>
              <a:t>problems</a:t>
            </a:r>
            <a:r>
              <a:rPr lang="nl-NL" sz="2000" dirty="0"/>
              <a:t>: </a:t>
            </a:r>
            <a:r>
              <a:rPr lang="nl-NL" sz="2000" dirty="0">
                <a:hlinkClick r:id="rId3"/>
              </a:rPr>
              <a:t>www.neuro4kids.nl</a:t>
            </a:r>
            <a:endParaRPr lang="nl-NL" sz="2000" dirty="0"/>
          </a:p>
          <a:p>
            <a:r>
              <a:rPr lang="nl-NL" sz="2000" dirty="0" err="1"/>
              <a:t>Concussion</a:t>
            </a:r>
            <a:r>
              <a:rPr lang="nl-NL" sz="2000" dirty="0"/>
              <a:t>, </a:t>
            </a:r>
            <a:r>
              <a:rPr lang="nl-NL" sz="2000" dirty="0" err="1"/>
              <a:t>dystonia</a:t>
            </a:r>
            <a:r>
              <a:rPr lang="nl-NL" sz="2000" dirty="0"/>
              <a:t> </a:t>
            </a:r>
            <a:r>
              <a:rPr lang="nl-NL" sz="2000" dirty="0" err="1"/>
              <a:t>and</a:t>
            </a:r>
            <a:r>
              <a:rPr lang="nl-NL" sz="2000" dirty="0"/>
              <a:t> </a:t>
            </a:r>
            <a:r>
              <a:rPr lang="nl-NL" sz="2000" dirty="0" err="1"/>
              <a:t>other</a:t>
            </a:r>
            <a:r>
              <a:rPr lang="nl-NL" sz="2000" dirty="0"/>
              <a:t> </a:t>
            </a:r>
            <a:r>
              <a:rPr lang="nl-NL" sz="2000" dirty="0" err="1"/>
              <a:t>brain-based</a:t>
            </a:r>
            <a:r>
              <a:rPr lang="nl-NL" sz="2000" dirty="0"/>
              <a:t> </a:t>
            </a:r>
            <a:r>
              <a:rPr lang="nl-NL" sz="2000" dirty="0" err="1"/>
              <a:t>problems</a:t>
            </a:r>
            <a:r>
              <a:rPr lang="nl-NL" sz="2000" dirty="0"/>
              <a:t>: </a:t>
            </a:r>
            <a:r>
              <a:rPr lang="nl-NL" sz="2000" dirty="0">
                <a:hlinkClick r:id="rId4"/>
              </a:rPr>
              <a:t>www.verbeterjebrein.nl</a:t>
            </a:r>
            <a:endParaRPr lang="nl-NL" sz="2000" dirty="0"/>
          </a:p>
          <a:p>
            <a:r>
              <a:rPr lang="nl-NL" sz="2000" dirty="0"/>
              <a:t>MSK disorders: </a:t>
            </a:r>
            <a:r>
              <a:rPr lang="nl-NL" sz="2000" dirty="0">
                <a:hlinkClick r:id="rId5"/>
              </a:rPr>
              <a:t>www.chiropractieharderwijk.nl</a:t>
            </a:r>
            <a:r>
              <a:rPr lang="nl-NL" sz="2000" dirty="0"/>
              <a:t> </a:t>
            </a:r>
          </a:p>
          <a:p>
            <a:pPr marL="0" indent="0">
              <a:buNone/>
            </a:pPr>
            <a:endParaRPr lang="nl-NL" sz="2000" dirty="0"/>
          </a:p>
        </p:txBody>
      </p:sp>
      <p:pic>
        <p:nvPicPr>
          <p:cNvPr id="4" name="Tijdelijke aanduiding voor inhoud 5" descr="Afbeelding met kleding, muur, overdekt, persoon&#10;&#10;Automatisch gegenereerde beschrijving">
            <a:extLst>
              <a:ext uri="{FF2B5EF4-FFF2-40B4-BE49-F238E27FC236}">
                <a16:creationId xmlns:a16="http://schemas.microsoft.com/office/drawing/2014/main" id="{CB9A921C-F660-7BF9-1ADA-4E77599EF917}"/>
              </a:ext>
            </a:extLst>
          </p:cNvPr>
          <p:cNvPicPr>
            <a:picLocks noChangeAspect="1"/>
          </p:cNvPicPr>
          <p:nvPr/>
        </p:nvPicPr>
        <p:blipFill rotWithShape="1">
          <a:blip r:embed="rId6">
            <a:extLst>
              <a:ext uri="{28A0092B-C50C-407E-A947-70E740481C1C}">
                <a14:useLocalDpi xmlns:a14="http://schemas.microsoft.com/office/drawing/2010/main" val="0"/>
              </a:ext>
            </a:extLst>
          </a:blip>
          <a:srcRect l="4050" r="3737" b="-2"/>
          <a:stretch/>
        </p:blipFill>
        <p:spPr>
          <a:xfrm>
            <a:off x="5911532" y="2484255"/>
            <a:ext cx="5150277" cy="371424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716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01527F9-67C4-1454-A561-71F0D59F95EE}"/>
              </a:ext>
            </a:extLst>
          </p:cNvPr>
          <p:cNvSpPr>
            <a:spLocks noGrp="1"/>
          </p:cNvSpPr>
          <p:nvPr>
            <p:ph type="title"/>
          </p:nvPr>
        </p:nvSpPr>
        <p:spPr>
          <a:xfrm>
            <a:off x="640080" y="329184"/>
            <a:ext cx="6894576" cy="1783080"/>
          </a:xfrm>
        </p:spPr>
        <p:txBody>
          <a:bodyPr anchor="b">
            <a:normAutofit/>
          </a:bodyPr>
          <a:lstStyle/>
          <a:p>
            <a:r>
              <a:rPr lang="nl-NL" sz="5400" dirty="0"/>
              <a:t>VSR[2]: </a:t>
            </a:r>
            <a:r>
              <a:rPr lang="nl-NL" sz="5400" dirty="0" err="1"/>
              <a:t>autonomic</a:t>
            </a:r>
            <a:r>
              <a:rPr lang="nl-NL" sz="5400" dirty="0"/>
              <a:t> </a:t>
            </a:r>
            <a:r>
              <a:rPr lang="nl-NL" sz="5400" dirty="0" err="1"/>
              <a:t>stability</a:t>
            </a:r>
            <a:endParaRPr lang="nl-NL" sz="5400" dirty="0"/>
          </a:p>
        </p:txBody>
      </p:sp>
      <p:sp>
        <p:nvSpPr>
          <p:cNvPr id="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0EC67816-B639-3534-158D-24AEFAB7DE69}"/>
              </a:ext>
            </a:extLst>
          </p:cNvPr>
          <p:cNvSpPr>
            <a:spLocks noGrp="1"/>
          </p:cNvSpPr>
          <p:nvPr>
            <p:ph idx="1"/>
          </p:nvPr>
        </p:nvSpPr>
        <p:spPr>
          <a:xfrm>
            <a:off x="640080" y="2706624"/>
            <a:ext cx="6894576" cy="3483864"/>
          </a:xfrm>
        </p:spPr>
        <p:txBody>
          <a:bodyPr>
            <a:normAutofit/>
          </a:bodyPr>
          <a:lstStyle/>
          <a:p>
            <a:pPr lvl="1"/>
            <a:r>
              <a:rPr lang="nl-NL" sz="2800" dirty="0" err="1"/>
              <a:t>Vestibulo-sympathetic</a:t>
            </a:r>
            <a:r>
              <a:rPr lang="nl-NL" sz="2800" dirty="0"/>
              <a:t> </a:t>
            </a:r>
            <a:r>
              <a:rPr lang="nl-NL" sz="2800" dirty="0" err="1"/>
              <a:t>tract</a:t>
            </a:r>
            <a:endParaRPr lang="nl-NL" sz="2800" dirty="0"/>
          </a:p>
          <a:p>
            <a:pPr lvl="2"/>
            <a:r>
              <a:rPr lang="nl-NL" sz="2800" dirty="0" err="1"/>
              <a:t>Modulates</a:t>
            </a:r>
            <a:r>
              <a:rPr lang="nl-NL" sz="2800" dirty="0"/>
              <a:t> </a:t>
            </a:r>
            <a:r>
              <a:rPr lang="nl-NL" sz="2800" dirty="0" err="1"/>
              <a:t>bloodpressure</a:t>
            </a:r>
            <a:endParaRPr lang="nl-NL" sz="2800" dirty="0"/>
          </a:p>
          <a:p>
            <a:pPr marL="914400" lvl="2" indent="0">
              <a:buNone/>
            </a:pPr>
            <a:endParaRPr lang="nl-NL" sz="2200" dirty="0"/>
          </a:p>
        </p:txBody>
      </p:sp>
      <p:pic>
        <p:nvPicPr>
          <p:cNvPr id="4" name="Afbeelding 3">
            <a:extLst>
              <a:ext uri="{FF2B5EF4-FFF2-40B4-BE49-F238E27FC236}">
                <a16:creationId xmlns:a16="http://schemas.microsoft.com/office/drawing/2014/main" id="{D6FE9F8E-DFCD-341E-9AAB-99612DB9113F}"/>
              </a:ext>
            </a:extLst>
          </p:cNvPr>
          <p:cNvPicPr>
            <a:picLocks noChangeAspect="1"/>
          </p:cNvPicPr>
          <p:nvPr/>
        </p:nvPicPr>
        <p:blipFill>
          <a:blip r:embed="rId3"/>
          <a:stretch>
            <a:fillRect/>
          </a:stretch>
        </p:blipFill>
        <p:spPr>
          <a:xfrm>
            <a:off x="8400993" y="249192"/>
            <a:ext cx="2452162" cy="3022715"/>
          </a:xfrm>
          <a:prstGeom prst="rect">
            <a:avLst/>
          </a:prstGeom>
        </p:spPr>
      </p:pic>
      <p:pic>
        <p:nvPicPr>
          <p:cNvPr id="6146" name="Picture 2" descr="Added Sugar: Are You (And Your Kids) Ready For the Emotional Rollercoaster  Ride? - Center for Healing Arts and Sciences">
            <a:extLst>
              <a:ext uri="{FF2B5EF4-FFF2-40B4-BE49-F238E27FC236}">
                <a16:creationId xmlns:a16="http://schemas.microsoft.com/office/drawing/2014/main" id="{D928AECA-F38D-8DC0-1BE7-0D4600CDC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7897" y="3848519"/>
            <a:ext cx="4228879" cy="282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15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287C67-E363-6A73-054D-EEC523294FF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E2CFB4A6-54DF-10B0-314F-C5CB04BCAE32}"/>
              </a:ext>
            </a:extLst>
          </p:cNvPr>
          <p:cNvPicPr>
            <a:picLocks noGrp="1" noChangeAspect="1"/>
          </p:cNvPicPr>
          <p:nvPr>
            <p:ph idx="1"/>
          </p:nvPr>
        </p:nvPicPr>
        <p:blipFill>
          <a:blip r:embed="rId2"/>
          <a:stretch>
            <a:fillRect/>
          </a:stretch>
        </p:blipFill>
        <p:spPr>
          <a:xfrm>
            <a:off x="911300" y="781398"/>
            <a:ext cx="10369400" cy="5811838"/>
          </a:xfrm>
        </p:spPr>
      </p:pic>
    </p:spTree>
    <p:extLst>
      <p:ext uri="{BB962C8B-B14F-4D97-AF65-F5344CB8AC3E}">
        <p14:creationId xmlns:p14="http://schemas.microsoft.com/office/powerpoint/2010/main" val="1608429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8A803-488E-17C9-1EBE-9E36229AF5D3}"/>
              </a:ext>
            </a:extLst>
          </p:cNvPr>
          <p:cNvSpPr>
            <a:spLocks noGrp="1"/>
          </p:cNvSpPr>
          <p:nvPr>
            <p:ph type="title"/>
          </p:nvPr>
        </p:nvSpPr>
        <p:spPr/>
        <p:txBody>
          <a:bodyPr/>
          <a:lstStyle/>
          <a:p>
            <a:r>
              <a:rPr lang="nl-NL" b="0" dirty="0">
                <a:effectLst/>
              </a:rPr>
              <a:t>   </a:t>
            </a:r>
            <a:endParaRPr lang="nl-NL" dirty="0"/>
          </a:p>
        </p:txBody>
      </p:sp>
      <p:sp>
        <p:nvSpPr>
          <p:cNvPr id="3" name="Tijdelijke aanduiding voor inhoud 2">
            <a:extLst>
              <a:ext uri="{FF2B5EF4-FFF2-40B4-BE49-F238E27FC236}">
                <a16:creationId xmlns:a16="http://schemas.microsoft.com/office/drawing/2014/main" id="{20402276-F94E-314B-F04E-9D73CF7288D5}"/>
              </a:ext>
            </a:extLst>
          </p:cNvPr>
          <p:cNvSpPr>
            <a:spLocks noGrp="1"/>
          </p:cNvSpPr>
          <p:nvPr>
            <p:ph idx="1"/>
          </p:nvPr>
        </p:nvSpPr>
        <p:spPr/>
        <p:txBody>
          <a:bodyPr/>
          <a:lstStyle/>
          <a:p>
            <a:pPr marL="0" indent="0">
              <a:buNone/>
            </a:pPr>
            <a:r>
              <a:rPr lang="nl-NL" dirty="0"/>
              <a:t> </a:t>
            </a:r>
            <a:r>
              <a:rPr lang="nl-NL" b="0" dirty="0">
                <a:effectLst/>
              </a:rPr>
              <a:t> </a:t>
            </a:r>
            <a:endParaRPr lang="nl-NL" dirty="0"/>
          </a:p>
        </p:txBody>
      </p:sp>
      <p:sp>
        <p:nvSpPr>
          <p:cNvPr id="5" name="Tekstvak 4">
            <a:extLst>
              <a:ext uri="{FF2B5EF4-FFF2-40B4-BE49-F238E27FC236}">
                <a16:creationId xmlns:a16="http://schemas.microsoft.com/office/drawing/2014/main" id="{5D81649B-8376-0CEA-1A90-669471A6CA20}"/>
              </a:ext>
            </a:extLst>
          </p:cNvPr>
          <p:cNvSpPr txBox="1"/>
          <p:nvPr/>
        </p:nvSpPr>
        <p:spPr>
          <a:xfrm>
            <a:off x="3047071" y="3244334"/>
            <a:ext cx="6094140" cy="369332"/>
          </a:xfrm>
          <a:prstGeom prst="rect">
            <a:avLst/>
          </a:prstGeom>
          <a:noFill/>
        </p:spPr>
        <p:txBody>
          <a:bodyPr wrap="square">
            <a:spAutoFit/>
          </a:bodyPr>
          <a:lstStyle/>
          <a:p>
            <a:r>
              <a:rPr lang="nl-NL" b="0" dirty="0">
                <a:effectLst/>
              </a:rPr>
              <a:t> </a:t>
            </a:r>
            <a:endParaRPr lang="nl-NL" dirty="0"/>
          </a:p>
        </p:txBody>
      </p:sp>
      <p:sp>
        <p:nvSpPr>
          <p:cNvPr id="7" name="Tekstvak 6">
            <a:extLst>
              <a:ext uri="{FF2B5EF4-FFF2-40B4-BE49-F238E27FC236}">
                <a16:creationId xmlns:a16="http://schemas.microsoft.com/office/drawing/2014/main" id="{23A62655-DCB9-9D35-A86F-9108978727B0}"/>
              </a:ext>
            </a:extLst>
          </p:cNvPr>
          <p:cNvSpPr txBox="1"/>
          <p:nvPr/>
        </p:nvSpPr>
        <p:spPr>
          <a:xfrm>
            <a:off x="3047071" y="3244334"/>
            <a:ext cx="6094140" cy="369332"/>
          </a:xfrm>
          <a:prstGeom prst="rect">
            <a:avLst/>
          </a:prstGeom>
          <a:noFill/>
        </p:spPr>
        <p:txBody>
          <a:bodyPr wrap="square">
            <a:spAutoFit/>
          </a:bodyPr>
          <a:lstStyle/>
          <a:p>
            <a:r>
              <a:rPr lang="nl-NL" b="0" dirty="0">
                <a:effectLst/>
              </a:rPr>
              <a:t> </a:t>
            </a:r>
            <a:endParaRPr lang="nl-NL" dirty="0"/>
          </a:p>
        </p:txBody>
      </p:sp>
      <p:sp>
        <p:nvSpPr>
          <p:cNvPr id="9" name="Tekstvak 8">
            <a:extLst>
              <a:ext uri="{FF2B5EF4-FFF2-40B4-BE49-F238E27FC236}">
                <a16:creationId xmlns:a16="http://schemas.microsoft.com/office/drawing/2014/main" id="{C11FAD18-7A15-AB68-6711-6C9EE04BE4E4}"/>
              </a:ext>
            </a:extLst>
          </p:cNvPr>
          <p:cNvSpPr txBox="1"/>
          <p:nvPr/>
        </p:nvSpPr>
        <p:spPr>
          <a:xfrm>
            <a:off x="3047071" y="3244334"/>
            <a:ext cx="6094140" cy="369332"/>
          </a:xfrm>
          <a:prstGeom prst="rect">
            <a:avLst/>
          </a:prstGeom>
          <a:noFill/>
        </p:spPr>
        <p:txBody>
          <a:bodyPr wrap="square">
            <a:spAutoFit/>
          </a:bodyPr>
          <a:lstStyle/>
          <a:p>
            <a:r>
              <a:rPr lang="nl-NL" b="0" dirty="0">
                <a:effectLst/>
              </a:rPr>
              <a:t> </a:t>
            </a:r>
            <a:endParaRPr lang="nl-NL" dirty="0"/>
          </a:p>
        </p:txBody>
      </p:sp>
      <p:sp>
        <p:nvSpPr>
          <p:cNvPr id="11" name="Tekstvak 10">
            <a:extLst>
              <a:ext uri="{FF2B5EF4-FFF2-40B4-BE49-F238E27FC236}">
                <a16:creationId xmlns:a16="http://schemas.microsoft.com/office/drawing/2014/main" id="{1FB54A59-CC57-120E-72E9-F476FCD767A7}"/>
              </a:ext>
            </a:extLst>
          </p:cNvPr>
          <p:cNvSpPr txBox="1"/>
          <p:nvPr/>
        </p:nvSpPr>
        <p:spPr>
          <a:xfrm>
            <a:off x="3047071" y="3244334"/>
            <a:ext cx="6094140" cy="369332"/>
          </a:xfrm>
          <a:prstGeom prst="rect">
            <a:avLst/>
          </a:prstGeom>
          <a:noFill/>
        </p:spPr>
        <p:txBody>
          <a:bodyPr wrap="square">
            <a:spAutoFit/>
          </a:bodyPr>
          <a:lstStyle/>
          <a:p>
            <a:r>
              <a:rPr lang="nl-NL" dirty="0"/>
              <a:t> </a:t>
            </a:r>
          </a:p>
        </p:txBody>
      </p:sp>
      <p:pic>
        <p:nvPicPr>
          <p:cNvPr id="2050" name="Picture 2">
            <a:extLst>
              <a:ext uri="{FF2B5EF4-FFF2-40B4-BE49-F238E27FC236}">
                <a16:creationId xmlns:a16="http://schemas.microsoft.com/office/drawing/2014/main" id="{BA7AE58F-0B3A-DCDE-44ED-0F4907DFB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331" y="1303853"/>
            <a:ext cx="4762500" cy="4619625"/>
          </a:xfrm>
          <a:prstGeom prst="rect">
            <a:avLst/>
          </a:prstGeom>
          <a:noFill/>
          <a:extLst>
            <a:ext uri="{909E8E84-426E-40DD-AFC4-6F175D3DCCD1}">
              <a14:hiddenFill xmlns:a14="http://schemas.microsoft.com/office/drawing/2010/main">
                <a:solidFill>
                  <a:srgbClr val="FFFFFF"/>
                </a:solidFill>
              </a14:hiddenFill>
            </a:ext>
          </a:extLst>
        </p:spPr>
      </p:pic>
      <p:sp>
        <p:nvSpPr>
          <p:cNvPr id="12" name="Rechthoek 11">
            <a:extLst>
              <a:ext uri="{FF2B5EF4-FFF2-40B4-BE49-F238E27FC236}">
                <a16:creationId xmlns:a16="http://schemas.microsoft.com/office/drawing/2014/main" id="{F85E4765-0FE5-18AB-1CC8-94FEABECEB4A}"/>
              </a:ext>
            </a:extLst>
          </p:cNvPr>
          <p:cNvSpPr/>
          <p:nvPr/>
        </p:nvSpPr>
        <p:spPr>
          <a:xfrm>
            <a:off x="2893926" y="4399240"/>
            <a:ext cx="662502" cy="3693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71512C8-D1A5-667E-4C39-D0A02DC0DD92}"/>
              </a:ext>
            </a:extLst>
          </p:cNvPr>
          <p:cNvSpPr/>
          <p:nvPr/>
        </p:nvSpPr>
        <p:spPr>
          <a:xfrm>
            <a:off x="8294614" y="4375921"/>
            <a:ext cx="662502" cy="3693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met pijl 14">
            <a:extLst>
              <a:ext uri="{FF2B5EF4-FFF2-40B4-BE49-F238E27FC236}">
                <a16:creationId xmlns:a16="http://schemas.microsoft.com/office/drawing/2014/main" id="{65BC067D-9A57-E123-069F-FD8343A5340F}"/>
              </a:ext>
            </a:extLst>
          </p:cNvPr>
          <p:cNvCxnSpPr>
            <a:cxnSpLocks/>
          </p:cNvCxnSpPr>
          <p:nvPr/>
        </p:nvCxnSpPr>
        <p:spPr>
          <a:xfrm flipV="1">
            <a:off x="3378322" y="3828422"/>
            <a:ext cx="580729" cy="464769"/>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Rechte verbindingslijn met pijl 18">
            <a:extLst>
              <a:ext uri="{FF2B5EF4-FFF2-40B4-BE49-F238E27FC236}">
                <a16:creationId xmlns:a16="http://schemas.microsoft.com/office/drawing/2014/main" id="{99EA6576-0059-940D-7D29-F27F2474E408}"/>
              </a:ext>
            </a:extLst>
          </p:cNvPr>
          <p:cNvCxnSpPr>
            <a:cxnSpLocks/>
          </p:cNvCxnSpPr>
          <p:nvPr/>
        </p:nvCxnSpPr>
        <p:spPr>
          <a:xfrm flipH="1" flipV="1">
            <a:off x="3378322" y="4907311"/>
            <a:ext cx="580729" cy="507957"/>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Rechte verbindingslijn met pijl 19">
            <a:extLst>
              <a:ext uri="{FF2B5EF4-FFF2-40B4-BE49-F238E27FC236}">
                <a16:creationId xmlns:a16="http://schemas.microsoft.com/office/drawing/2014/main" id="{C9A7AE89-74AD-3EFA-1072-F2EFCB9B4621}"/>
              </a:ext>
            </a:extLst>
          </p:cNvPr>
          <p:cNvCxnSpPr>
            <a:cxnSpLocks/>
          </p:cNvCxnSpPr>
          <p:nvPr/>
        </p:nvCxnSpPr>
        <p:spPr>
          <a:xfrm>
            <a:off x="7898845" y="3748603"/>
            <a:ext cx="557995" cy="544588"/>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Rechte verbindingslijn met pijl 20">
            <a:extLst>
              <a:ext uri="{FF2B5EF4-FFF2-40B4-BE49-F238E27FC236}">
                <a16:creationId xmlns:a16="http://schemas.microsoft.com/office/drawing/2014/main" id="{F8F64866-59E2-66CB-8339-E6AC2CC8FB91}"/>
              </a:ext>
            </a:extLst>
          </p:cNvPr>
          <p:cNvCxnSpPr>
            <a:cxnSpLocks/>
          </p:cNvCxnSpPr>
          <p:nvPr/>
        </p:nvCxnSpPr>
        <p:spPr>
          <a:xfrm flipH="1">
            <a:off x="7898845" y="4827983"/>
            <a:ext cx="557995" cy="644784"/>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Titel 1">
            <a:extLst>
              <a:ext uri="{FF2B5EF4-FFF2-40B4-BE49-F238E27FC236}">
                <a16:creationId xmlns:a16="http://schemas.microsoft.com/office/drawing/2014/main" id="{5DE4E67D-4D15-D459-6588-22B2666B9E80}"/>
              </a:ext>
            </a:extLst>
          </p:cNvPr>
          <p:cNvSpPr txBox="1">
            <a:spLocks/>
          </p:cNvSpPr>
          <p:nvPr/>
        </p:nvSpPr>
        <p:spPr>
          <a:xfrm>
            <a:off x="1882368" y="4001294"/>
            <a:ext cx="2023115" cy="651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err="1"/>
              <a:t>Autonomic</a:t>
            </a:r>
            <a:r>
              <a:rPr lang="nl-NL" sz="2000" dirty="0"/>
              <a:t> system</a:t>
            </a:r>
          </a:p>
        </p:txBody>
      </p:sp>
      <p:sp>
        <p:nvSpPr>
          <p:cNvPr id="32" name="Titel 1">
            <a:extLst>
              <a:ext uri="{FF2B5EF4-FFF2-40B4-BE49-F238E27FC236}">
                <a16:creationId xmlns:a16="http://schemas.microsoft.com/office/drawing/2014/main" id="{0E0A77E2-02B6-2920-82B5-4CE8662AA7D0}"/>
              </a:ext>
            </a:extLst>
          </p:cNvPr>
          <p:cNvSpPr txBox="1">
            <a:spLocks/>
          </p:cNvSpPr>
          <p:nvPr/>
        </p:nvSpPr>
        <p:spPr>
          <a:xfrm>
            <a:off x="9141211" y="4001294"/>
            <a:ext cx="1412711" cy="651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err="1"/>
              <a:t>Autonomic</a:t>
            </a:r>
            <a:r>
              <a:rPr lang="nl-NL" sz="2000" dirty="0"/>
              <a:t> system</a:t>
            </a:r>
          </a:p>
        </p:txBody>
      </p:sp>
    </p:spTree>
    <p:extLst>
      <p:ext uri="{BB962C8B-B14F-4D97-AF65-F5344CB8AC3E}">
        <p14:creationId xmlns:p14="http://schemas.microsoft.com/office/powerpoint/2010/main" val="3915144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1527F9-67C4-1454-A561-71F0D59F95EE}"/>
              </a:ext>
            </a:extLst>
          </p:cNvPr>
          <p:cNvSpPr>
            <a:spLocks noGrp="1"/>
          </p:cNvSpPr>
          <p:nvPr>
            <p:ph type="title"/>
          </p:nvPr>
        </p:nvSpPr>
        <p:spPr>
          <a:xfrm>
            <a:off x="1636374" y="599607"/>
            <a:ext cx="8493146" cy="1009651"/>
          </a:xfrm>
        </p:spPr>
        <p:txBody>
          <a:bodyPr>
            <a:noAutofit/>
          </a:bodyPr>
          <a:lstStyle/>
          <a:p>
            <a:r>
              <a:rPr lang="nl-NL" dirty="0" err="1"/>
              <a:t>Vestibular</a:t>
            </a:r>
            <a:r>
              <a:rPr lang="nl-NL" dirty="0"/>
              <a:t> </a:t>
            </a:r>
            <a:r>
              <a:rPr lang="nl-NL" dirty="0" err="1"/>
              <a:t>Based</a:t>
            </a:r>
            <a:r>
              <a:rPr lang="nl-NL" dirty="0"/>
              <a:t> </a:t>
            </a:r>
            <a:r>
              <a:rPr lang="nl-NL" dirty="0" err="1"/>
              <a:t>dysfunctions</a:t>
            </a:r>
            <a:endParaRPr lang="nl-NL" dirty="0"/>
          </a:p>
        </p:txBody>
      </p:sp>
      <p:sp>
        <p:nvSpPr>
          <p:cNvPr id="3" name="Tijdelijke aanduiding voor inhoud 2">
            <a:extLst>
              <a:ext uri="{FF2B5EF4-FFF2-40B4-BE49-F238E27FC236}">
                <a16:creationId xmlns:a16="http://schemas.microsoft.com/office/drawing/2014/main" id="{0EC67816-B639-3534-158D-24AEFAB7DE69}"/>
              </a:ext>
            </a:extLst>
          </p:cNvPr>
          <p:cNvSpPr>
            <a:spLocks noGrp="1"/>
          </p:cNvSpPr>
          <p:nvPr>
            <p:ph idx="1"/>
          </p:nvPr>
        </p:nvSpPr>
        <p:spPr>
          <a:xfrm>
            <a:off x="432619" y="2312436"/>
            <a:ext cx="6213987" cy="2490736"/>
          </a:xfrm>
        </p:spPr>
        <p:txBody>
          <a:bodyPr>
            <a:normAutofit fontScale="62500" lnSpcReduction="20000"/>
          </a:bodyPr>
          <a:lstStyle/>
          <a:p>
            <a:pPr marL="457200" lvl="1" indent="0">
              <a:buNone/>
            </a:pPr>
            <a:r>
              <a:rPr lang="nl-NL" sz="4000" dirty="0"/>
              <a:t>Visual </a:t>
            </a:r>
            <a:r>
              <a:rPr lang="nl-NL" sz="4000" dirty="0" err="1"/>
              <a:t>problems</a:t>
            </a:r>
            <a:endParaRPr lang="nl-NL" sz="4000" dirty="0"/>
          </a:p>
          <a:p>
            <a:pPr marL="457200" lvl="1" indent="0">
              <a:buNone/>
            </a:pPr>
            <a:r>
              <a:rPr lang="nl-NL" sz="4000" dirty="0" err="1"/>
              <a:t>Spinal</a:t>
            </a:r>
            <a:r>
              <a:rPr lang="nl-NL" sz="4000" dirty="0"/>
              <a:t> </a:t>
            </a:r>
            <a:r>
              <a:rPr lang="nl-NL" sz="4000" dirty="0" err="1"/>
              <a:t>problems</a:t>
            </a:r>
            <a:endParaRPr lang="nl-NL" sz="4000" dirty="0"/>
          </a:p>
          <a:p>
            <a:pPr marL="457200" lvl="1" indent="0">
              <a:buNone/>
            </a:pPr>
            <a:r>
              <a:rPr lang="nl-NL" sz="4000" dirty="0"/>
              <a:t>Balance </a:t>
            </a:r>
            <a:r>
              <a:rPr lang="nl-NL" sz="4000" dirty="0" err="1"/>
              <a:t>problems</a:t>
            </a:r>
            <a:endParaRPr lang="nl-NL" sz="4000" dirty="0"/>
          </a:p>
          <a:p>
            <a:pPr marL="457200" lvl="1" indent="0">
              <a:buNone/>
            </a:pPr>
            <a:r>
              <a:rPr lang="nl-NL" sz="4000" dirty="0" err="1"/>
              <a:t>Autonomic</a:t>
            </a:r>
            <a:r>
              <a:rPr lang="nl-NL" sz="4000" dirty="0"/>
              <a:t> </a:t>
            </a:r>
            <a:r>
              <a:rPr lang="nl-NL" sz="4000" dirty="0" err="1"/>
              <a:t>problems</a:t>
            </a:r>
            <a:endParaRPr lang="nl-NL" sz="4000" dirty="0"/>
          </a:p>
          <a:p>
            <a:pPr marL="457200" lvl="1" indent="0">
              <a:buNone/>
            </a:pPr>
            <a:r>
              <a:rPr lang="nl-NL" sz="4000" dirty="0" err="1"/>
              <a:t>Orientation</a:t>
            </a:r>
            <a:r>
              <a:rPr lang="nl-NL" sz="4000" dirty="0"/>
              <a:t> issues</a:t>
            </a:r>
          </a:p>
          <a:p>
            <a:pPr marL="457200" lvl="1" indent="0">
              <a:buNone/>
            </a:pPr>
            <a:endParaRPr lang="nl-NL" sz="4000" dirty="0"/>
          </a:p>
          <a:p>
            <a:pPr marL="457200" lvl="1" indent="0">
              <a:buNone/>
            </a:pPr>
            <a:r>
              <a:rPr lang="nl-NL" sz="4000" dirty="0"/>
              <a:t>And more….</a:t>
            </a:r>
          </a:p>
        </p:txBody>
      </p:sp>
      <p:pic>
        <p:nvPicPr>
          <p:cNvPr id="6" name="Afbeelding 5">
            <a:extLst>
              <a:ext uri="{FF2B5EF4-FFF2-40B4-BE49-F238E27FC236}">
                <a16:creationId xmlns:a16="http://schemas.microsoft.com/office/drawing/2014/main" id="{2D20A0E6-17BA-94FF-1956-34EDF7EBBEB4}"/>
              </a:ext>
            </a:extLst>
          </p:cNvPr>
          <p:cNvPicPr>
            <a:picLocks noChangeAspect="1"/>
          </p:cNvPicPr>
          <p:nvPr/>
        </p:nvPicPr>
        <p:blipFill>
          <a:blip r:embed="rId3"/>
          <a:srcRect l="9391" t="22542" r="52900" b="26402"/>
          <a:stretch/>
        </p:blipFill>
        <p:spPr>
          <a:xfrm>
            <a:off x="9078072" y="2207941"/>
            <a:ext cx="2586103" cy="3501483"/>
          </a:xfrm>
          <a:prstGeom prst="rect">
            <a:avLst/>
          </a:prstGeom>
        </p:spPr>
      </p:pic>
      <p:pic>
        <p:nvPicPr>
          <p:cNvPr id="4098" name="Picture 2">
            <a:extLst>
              <a:ext uri="{FF2B5EF4-FFF2-40B4-BE49-F238E27FC236}">
                <a16:creationId xmlns:a16="http://schemas.microsoft.com/office/drawing/2014/main" id="{C05A65BC-EEA4-6489-29C1-C352039FF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678" y="2620012"/>
            <a:ext cx="2714943" cy="267734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1D8C5D97-A6ED-DAFD-B0E2-AFF6F26C1242}"/>
              </a:ext>
            </a:extLst>
          </p:cNvPr>
          <p:cNvSpPr txBox="1">
            <a:spLocks/>
          </p:cNvSpPr>
          <p:nvPr/>
        </p:nvSpPr>
        <p:spPr>
          <a:xfrm>
            <a:off x="598163" y="6288598"/>
            <a:ext cx="6213987" cy="5124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sz="2800" b="1" dirty="0" err="1">
                <a:solidFill>
                  <a:srgbClr val="FF0000"/>
                </a:solidFill>
              </a:rPr>
              <a:t>Can</a:t>
            </a:r>
            <a:r>
              <a:rPr lang="nl-NL" sz="2800" b="1" dirty="0">
                <a:solidFill>
                  <a:srgbClr val="FF0000"/>
                </a:solidFill>
              </a:rPr>
              <a:t> </a:t>
            </a:r>
            <a:r>
              <a:rPr lang="nl-NL" sz="2800" b="1" dirty="0" err="1">
                <a:solidFill>
                  <a:srgbClr val="FF0000"/>
                </a:solidFill>
              </a:rPr>
              <a:t>be</a:t>
            </a:r>
            <a:r>
              <a:rPr lang="nl-NL" sz="2800" b="1" dirty="0">
                <a:solidFill>
                  <a:srgbClr val="FF0000"/>
                </a:solidFill>
              </a:rPr>
              <a:t> do </a:t>
            </a:r>
            <a:r>
              <a:rPr lang="nl-NL" sz="2800" b="1" dirty="0" err="1">
                <a:solidFill>
                  <a:srgbClr val="FF0000"/>
                </a:solidFill>
              </a:rPr>
              <a:t>anything</a:t>
            </a:r>
            <a:r>
              <a:rPr lang="nl-NL" sz="2800" b="1" dirty="0">
                <a:solidFill>
                  <a:srgbClr val="FF0000"/>
                </a:solidFill>
              </a:rPr>
              <a:t> </a:t>
            </a:r>
            <a:r>
              <a:rPr lang="nl-NL" sz="2800" b="1" dirty="0" err="1">
                <a:solidFill>
                  <a:srgbClr val="FF0000"/>
                </a:solidFill>
              </a:rPr>
              <a:t>about</a:t>
            </a:r>
            <a:r>
              <a:rPr lang="nl-NL" sz="2800" b="1" dirty="0">
                <a:solidFill>
                  <a:srgbClr val="FF0000"/>
                </a:solidFill>
              </a:rPr>
              <a:t> </a:t>
            </a:r>
            <a:r>
              <a:rPr lang="nl-NL" sz="2800" b="1" dirty="0" err="1">
                <a:solidFill>
                  <a:srgbClr val="FF0000"/>
                </a:solidFill>
              </a:rPr>
              <a:t>this</a:t>
            </a:r>
            <a:r>
              <a:rPr lang="nl-NL" sz="2800" b="1" dirty="0">
                <a:solidFill>
                  <a:srgbClr val="FF0000"/>
                </a:solidFill>
              </a:rPr>
              <a:t>?</a:t>
            </a:r>
          </a:p>
        </p:txBody>
      </p:sp>
    </p:spTree>
    <p:extLst>
      <p:ext uri="{BB962C8B-B14F-4D97-AF65-F5344CB8AC3E}">
        <p14:creationId xmlns:p14="http://schemas.microsoft.com/office/powerpoint/2010/main" val="3178185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33331-48AE-F12A-433D-528101616BED}"/>
              </a:ext>
            </a:extLst>
          </p:cNvPr>
          <p:cNvSpPr>
            <a:spLocks noGrp="1"/>
          </p:cNvSpPr>
          <p:nvPr>
            <p:ph type="title"/>
          </p:nvPr>
        </p:nvSpPr>
        <p:spPr>
          <a:xfrm>
            <a:off x="987287" y="762690"/>
            <a:ext cx="10515600" cy="936901"/>
          </a:xfrm>
        </p:spPr>
        <p:txBody>
          <a:bodyPr>
            <a:normAutofit/>
          </a:bodyPr>
          <a:lstStyle/>
          <a:p>
            <a:r>
              <a:rPr lang="nl-NL" sz="4000" dirty="0" err="1"/>
              <a:t>Vestibular</a:t>
            </a:r>
            <a:r>
              <a:rPr lang="nl-NL" sz="4000" dirty="0"/>
              <a:t> System: </a:t>
            </a:r>
            <a:r>
              <a:rPr lang="nl-NL" sz="4000" dirty="0" err="1"/>
              <a:t>influences</a:t>
            </a:r>
            <a:r>
              <a:rPr lang="nl-NL" sz="4000" dirty="0"/>
              <a:t> </a:t>
            </a:r>
            <a:r>
              <a:rPr lang="nl-NL" sz="4000" dirty="0" err="1"/>
              <a:t>beyond</a:t>
            </a:r>
            <a:r>
              <a:rPr lang="nl-NL" sz="4000" dirty="0"/>
              <a:t> </a:t>
            </a:r>
            <a:r>
              <a:rPr lang="nl-NL" sz="4000" dirty="0" err="1"/>
              <a:t>balance</a:t>
            </a:r>
            <a:endParaRPr lang="nl-NL" sz="4000" dirty="0"/>
          </a:p>
        </p:txBody>
      </p:sp>
      <p:sp>
        <p:nvSpPr>
          <p:cNvPr id="3" name="Tijdelijke aanduiding voor inhoud 2">
            <a:extLst>
              <a:ext uri="{FF2B5EF4-FFF2-40B4-BE49-F238E27FC236}">
                <a16:creationId xmlns:a16="http://schemas.microsoft.com/office/drawing/2014/main" id="{86B3AA4A-B1CC-7E65-48CC-38970D09A011}"/>
              </a:ext>
            </a:extLst>
          </p:cNvPr>
          <p:cNvSpPr>
            <a:spLocks noGrp="1"/>
          </p:cNvSpPr>
          <p:nvPr>
            <p:ph idx="1"/>
          </p:nvPr>
        </p:nvSpPr>
        <p:spPr>
          <a:xfrm>
            <a:off x="987287" y="3182477"/>
            <a:ext cx="10515600" cy="1340362"/>
          </a:xfrm>
        </p:spPr>
        <p:txBody>
          <a:bodyPr/>
          <a:lstStyle/>
          <a:p>
            <a:pPr marL="0" indent="0" algn="ctr">
              <a:buNone/>
            </a:pPr>
            <a:r>
              <a:rPr lang="en-US" sz="2800" b="0" i="1" u="none" strike="noStrike" baseline="0" dirty="0">
                <a:solidFill>
                  <a:srgbClr val="000000"/>
                </a:solidFill>
                <a:latin typeface="Aptos  "/>
              </a:rPr>
              <a:t>“The vestibular system can serve as a promising area to investigate brain function beyond balance maintenance, extending into realms of </a:t>
            </a:r>
            <a:r>
              <a:rPr lang="en-US" sz="2800" b="1" i="1" u="none" strike="noStrike" baseline="0" dirty="0">
                <a:solidFill>
                  <a:srgbClr val="000000"/>
                </a:solidFill>
                <a:latin typeface="Aptos  "/>
              </a:rPr>
              <a:t>cognition</a:t>
            </a:r>
            <a:r>
              <a:rPr lang="en-US" sz="2800" b="0" i="1" u="none" strike="noStrike" baseline="0" dirty="0">
                <a:solidFill>
                  <a:srgbClr val="000000"/>
                </a:solidFill>
                <a:latin typeface="Aptos  "/>
              </a:rPr>
              <a:t>, </a:t>
            </a:r>
            <a:r>
              <a:rPr lang="en-US" sz="2800" b="1" i="1" u="none" strike="noStrike" baseline="0" dirty="0">
                <a:solidFill>
                  <a:srgbClr val="000000"/>
                </a:solidFill>
                <a:latin typeface="Aptos  "/>
              </a:rPr>
              <a:t>emot</a:t>
            </a:r>
            <a:r>
              <a:rPr lang="en-US" sz="2800" b="1" i="1" dirty="0">
                <a:solidFill>
                  <a:srgbClr val="000000"/>
                </a:solidFill>
                <a:latin typeface="Aptos  "/>
              </a:rPr>
              <a:t>ion</a:t>
            </a:r>
            <a:r>
              <a:rPr lang="en-US" sz="2800" i="1" dirty="0">
                <a:solidFill>
                  <a:srgbClr val="000000"/>
                </a:solidFill>
                <a:latin typeface="Aptos  "/>
              </a:rPr>
              <a:t> and </a:t>
            </a:r>
            <a:r>
              <a:rPr lang="en-US" sz="2800" b="1" i="1" dirty="0">
                <a:solidFill>
                  <a:srgbClr val="000000"/>
                </a:solidFill>
                <a:latin typeface="Aptos  "/>
              </a:rPr>
              <a:t>psychiatric</a:t>
            </a:r>
            <a:r>
              <a:rPr lang="en-US" sz="2800" i="1" dirty="0">
                <a:solidFill>
                  <a:srgbClr val="000000"/>
                </a:solidFill>
                <a:latin typeface="Aptos  "/>
              </a:rPr>
              <a:t> symptoms “</a:t>
            </a:r>
            <a:endParaRPr lang="en-US" sz="2800" b="0" i="1" u="none" strike="noStrike" baseline="0" dirty="0">
              <a:solidFill>
                <a:srgbClr val="000000"/>
              </a:solidFill>
              <a:latin typeface="Aptos  "/>
            </a:endParaRPr>
          </a:p>
          <a:p>
            <a:endParaRPr lang="nl-NL" dirty="0"/>
          </a:p>
        </p:txBody>
      </p:sp>
      <p:sp>
        <p:nvSpPr>
          <p:cNvPr id="5" name="Tekstvak 4">
            <a:extLst>
              <a:ext uri="{FF2B5EF4-FFF2-40B4-BE49-F238E27FC236}">
                <a16:creationId xmlns:a16="http://schemas.microsoft.com/office/drawing/2014/main" id="{9FA5795B-ABEF-553F-0100-B3D3A6693FD6}"/>
              </a:ext>
            </a:extLst>
          </p:cNvPr>
          <p:cNvSpPr txBox="1"/>
          <p:nvPr/>
        </p:nvSpPr>
        <p:spPr>
          <a:xfrm>
            <a:off x="658762" y="6176963"/>
            <a:ext cx="11444747" cy="400110"/>
          </a:xfrm>
          <a:prstGeom prst="rect">
            <a:avLst/>
          </a:prstGeom>
          <a:noFill/>
        </p:spPr>
        <p:txBody>
          <a:bodyPr wrap="square">
            <a:spAutoFit/>
          </a:bodyPr>
          <a:lstStyle/>
          <a:p>
            <a:r>
              <a:rPr lang="nl-NL" sz="1000" b="0" i="0" dirty="0">
                <a:solidFill>
                  <a:srgbClr val="212121"/>
                </a:solidFill>
                <a:effectLst/>
                <a:highlight>
                  <a:srgbClr val="FFFFFF"/>
                </a:highlight>
                <a:latin typeface="Aptos  "/>
              </a:rPr>
              <a:t>Lacroix E, </a:t>
            </a:r>
            <a:r>
              <a:rPr lang="nl-NL" sz="1000" b="0" i="0" dirty="0" err="1">
                <a:solidFill>
                  <a:srgbClr val="212121"/>
                </a:solidFill>
                <a:effectLst/>
                <a:highlight>
                  <a:srgbClr val="FFFFFF"/>
                </a:highlight>
                <a:latin typeface="Aptos  "/>
              </a:rPr>
              <a:t>Deggouj</a:t>
            </a:r>
            <a:r>
              <a:rPr lang="nl-NL" sz="1000" b="0" i="0" dirty="0">
                <a:solidFill>
                  <a:srgbClr val="212121"/>
                </a:solidFill>
                <a:effectLst/>
                <a:highlight>
                  <a:srgbClr val="FFFFFF"/>
                </a:highlight>
                <a:latin typeface="Aptos  "/>
              </a:rPr>
              <a:t> N, Edwards MG, Van </a:t>
            </a:r>
            <a:r>
              <a:rPr lang="nl-NL" sz="1000" b="0" i="0" dirty="0" err="1">
                <a:solidFill>
                  <a:srgbClr val="212121"/>
                </a:solidFill>
                <a:effectLst/>
                <a:highlight>
                  <a:srgbClr val="FFFFFF"/>
                </a:highlight>
                <a:latin typeface="Aptos  "/>
              </a:rPr>
              <a:t>Cutsem</a:t>
            </a:r>
            <a:r>
              <a:rPr lang="nl-NL" sz="1000" b="0" i="0" dirty="0">
                <a:solidFill>
                  <a:srgbClr val="212121"/>
                </a:solidFill>
                <a:effectLst/>
                <a:highlight>
                  <a:srgbClr val="FFFFFF"/>
                </a:highlight>
                <a:latin typeface="Aptos  "/>
              </a:rPr>
              <a:t> J, Van </a:t>
            </a:r>
            <a:r>
              <a:rPr lang="nl-NL" sz="1000" b="0" i="0" dirty="0" err="1">
                <a:solidFill>
                  <a:srgbClr val="212121"/>
                </a:solidFill>
                <a:effectLst/>
                <a:highlight>
                  <a:srgbClr val="FFFFFF"/>
                </a:highlight>
                <a:latin typeface="Aptos  "/>
              </a:rPr>
              <a:t>Puyvelde</a:t>
            </a:r>
            <a:r>
              <a:rPr lang="nl-NL" sz="1000" b="0" i="0" dirty="0">
                <a:solidFill>
                  <a:srgbClr val="212121"/>
                </a:solidFill>
                <a:effectLst/>
                <a:highlight>
                  <a:srgbClr val="FFFFFF"/>
                </a:highlight>
                <a:latin typeface="Aptos  "/>
              </a:rPr>
              <a:t> M, </a:t>
            </a:r>
            <a:r>
              <a:rPr lang="nl-NL" sz="1000" b="0" i="0" dirty="0" err="1">
                <a:solidFill>
                  <a:srgbClr val="212121"/>
                </a:solidFill>
                <a:effectLst/>
                <a:highlight>
                  <a:srgbClr val="FFFFFF"/>
                </a:highlight>
                <a:latin typeface="Aptos  "/>
              </a:rPr>
              <a:t>Pattyn</a:t>
            </a:r>
            <a:r>
              <a:rPr lang="nl-NL" sz="1000" b="0" i="0" dirty="0">
                <a:solidFill>
                  <a:srgbClr val="212121"/>
                </a:solidFill>
                <a:effectLst/>
                <a:highlight>
                  <a:srgbClr val="FFFFFF"/>
                </a:highlight>
                <a:latin typeface="Aptos  "/>
              </a:rPr>
              <a:t> N. The </a:t>
            </a:r>
            <a:r>
              <a:rPr lang="nl-NL" sz="1000" b="0" i="0" dirty="0" err="1">
                <a:solidFill>
                  <a:srgbClr val="212121"/>
                </a:solidFill>
                <a:effectLst/>
                <a:highlight>
                  <a:srgbClr val="FFFFFF"/>
                </a:highlight>
                <a:latin typeface="Aptos  "/>
              </a:rPr>
              <a:t>Cognitive-Vestibular</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Compensation</a:t>
            </a:r>
            <a:r>
              <a:rPr lang="nl-NL" sz="1000" b="0" i="0" dirty="0">
                <a:solidFill>
                  <a:srgbClr val="212121"/>
                </a:solidFill>
                <a:effectLst/>
                <a:highlight>
                  <a:srgbClr val="FFFFFF"/>
                </a:highlight>
                <a:latin typeface="Aptos  "/>
              </a:rPr>
              <a:t> Hypothesis: How </a:t>
            </a:r>
            <a:r>
              <a:rPr lang="nl-NL" sz="1000" b="0" i="0" dirty="0" err="1">
                <a:solidFill>
                  <a:srgbClr val="212121"/>
                </a:solidFill>
                <a:effectLst/>
                <a:highlight>
                  <a:srgbClr val="FFFFFF"/>
                </a:highlight>
                <a:latin typeface="Aptos  "/>
              </a:rPr>
              <a:t>Cognitive</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Impairments</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Might</a:t>
            </a:r>
            <a:r>
              <a:rPr lang="nl-NL" sz="1000" b="0" i="0" dirty="0">
                <a:solidFill>
                  <a:srgbClr val="212121"/>
                </a:solidFill>
                <a:effectLst/>
                <a:highlight>
                  <a:srgbClr val="FFFFFF"/>
                </a:highlight>
                <a:latin typeface="Aptos  "/>
              </a:rPr>
              <a:t> Be </a:t>
            </a:r>
            <a:r>
              <a:rPr lang="nl-NL" sz="1000" b="0" i="0" dirty="0" err="1">
                <a:solidFill>
                  <a:srgbClr val="212121"/>
                </a:solidFill>
                <a:effectLst/>
                <a:highlight>
                  <a:srgbClr val="FFFFFF"/>
                </a:highlight>
                <a:latin typeface="Aptos  "/>
              </a:rPr>
              <a:t>the</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Cost</a:t>
            </a:r>
            <a:r>
              <a:rPr lang="nl-NL" sz="1000" b="0" i="0" dirty="0">
                <a:solidFill>
                  <a:srgbClr val="212121"/>
                </a:solidFill>
                <a:effectLst/>
                <a:highlight>
                  <a:srgbClr val="FFFFFF"/>
                </a:highlight>
                <a:latin typeface="Aptos  "/>
              </a:rPr>
              <a:t> of Coping </a:t>
            </a:r>
            <a:r>
              <a:rPr lang="nl-NL" sz="1000" b="0" i="0" dirty="0" err="1">
                <a:solidFill>
                  <a:srgbClr val="212121"/>
                </a:solidFill>
                <a:effectLst/>
                <a:highlight>
                  <a:srgbClr val="FFFFFF"/>
                </a:highlight>
                <a:latin typeface="Aptos  "/>
              </a:rPr>
              <a:t>With</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Compensation</a:t>
            </a:r>
            <a:r>
              <a:rPr lang="nl-NL" sz="1000" b="0" i="0" dirty="0">
                <a:solidFill>
                  <a:srgbClr val="212121"/>
                </a:solidFill>
                <a:effectLst/>
                <a:highlight>
                  <a:srgbClr val="FFFFFF"/>
                </a:highlight>
                <a:latin typeface="Aptos  "/>
              </a:rPr>
              <a:t>. Front Hum </a:t>
            </a:r>
            <a:r>
              <a:rPr lang="nl-NL" sz="1000" b="0" i="0" dirty="0" err="1">
                <a:solidFill>
                  <a:srgbClr val="212121"/>
                </a:solidFill>
                <a:effectLst/>
                <a:highlight>
                  <a:srgbClr val="FFFFFF"/>
                </a:highlight>
                <a:latin typeface="Aptos  "/>
              </a:rPr>
              <a:t>Neurosci</a:t>
            </a:r>
            <a:r>
              <a:rPr lang="nl-NL" sz="1000" b="0" i="0" dirty="0">
                <a:solidFill>
                  <a:srgbClr val="212121"/>
                </a:solidFill>
                <a:effectLst/>
                <a:highlight>
                  <a:srgbClr val="FFFFFF"/>
                </a:highlight>
                <a:latin typeface="Aptos  "/>
              </a:rPr>
              <a:t>. 2021 </a:t>
            </a:r>
            <a:r>
              <a:rPr lang="nl-NL" sz="1000" b="0" i="0" dirty="0" err="1">
                <a:solidFill>
                  <a:srgbClr val="212121"/>
                </a:solidFill>
                <a:effectLst/>
                <a:highlight>
                  <a:srgbClr val="FFFFFF"/>
                </a:highlight>
                <a:latin typeface="Aptos  "/>
              </a:rPr>
              <a:t>Oct</a:t>
            </a:r>
            <a:r>
              <a:rPr lang="nl-NL" sz="1000" b="0" i="0" dirty="0">
                <a:solidFill>
                  <a:srgbClr val="212121"/>
                </a:solidFill>
                <a:effectLst/>
                <a:highlight>
                  <a:srgbClr val="FFFFFF"/>
                </a:highlight>
                <a:latin typeface="Aptos  "/>
              </a:rPr>
              <a:t> 1;15:732974</a:t>
            </a:r>
            <a:endParaRPr lang="nl-NL" sz="1000" dirty="0">
              <a:latin typeface="Aptos  "/>
            </a:endParaRPr>
          </a:p>
        </p:txBody>
      </p:sp>
    </p:spTree>
    <p:extLst>
      <p:ext uri="{BB962C8B-B14F-4D97-AF65-F5344CB8AC3E}">
        <p14:creationId xmlns:p14="http://schemas.microsoft.com/office/powerpoint/2010/main" val="2759445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60B8DAC-70D3-423D-7A6C-BC6FCA4D4939}"/>
              </a:ext>
            </a:extLst>
          </p:cNvPr>
          <p:cNvPicPr>
            <a:picLocks noChangeAspect="1"/>
          </p:cNvPicPr>
          <p:nvPr/>
        </p:nvPicPr>
        <p:blipFill>
          <a:blip r:embed="rId3"/>
          <a:stretch>
            <a:fillRect/>
          </a:stretch>
        </p:blipFill>
        <p:spPr>
          <a:xfrm>
            <a:off x="4589100" y="1595022"/>
            <a:ext cx="6924474" cy="3943736"/>
          </a:xfrm>
          <a:prstGeom prst="rect">
            <a:avLst/>
          </a:prstGeom>
        </p:spPr>
      </p:pic>
      <p:sp>
        <p:nvSpPr>
          <p:cNvPr id="6" name="Tekstvak 5">
            <a:extLst>
              <a:ext uri="{FF2B5EF4-FFF2-40B4-BE49-F238E27FC236}">
                <a16:creationId xmlns:a16="http://schemas.microsoft.com/office/drawing/2014/main" id="{BEFB1022-AB4F-0DA5-6F1C-69F90644A664}"/>
              </a:ext>
            </a:extLst>
          </p:cNvPr>
          <p:cNvSpPr txBox="1"/>
          <p:nvPr/>
        </p:nvSpPr>
        <p:spPr>
          <a:xfrm>
            <a:off x="3559277" y="6360848"/>
            <a:ext cx="8357420" cy="400110"/>
          </a:xfrm>
          <a:prstGeom prst="rect">
            <a:avLst/>
          </a:prstGeom>
          <a:noFill/>
        </p:spPr>
        <p:txBody>
          <a:bodyPr wrap="square">
            <a:spAutoFit/>
          </a:bodyPr>
          <a:lstStyle/>
          <a:p>
            <a:r>
              <a:rPr lang="nl-NL" sz="1000" b="0" i="0" dirty="0">
                <a:solidFill>
                  <a:srgbClr val="222222"/>
                </a:solidFill>
                <a:effectLst/>
                <a:highlight>
                  <a:srgbClr val="FFFFFF"/>
                </a:highlight>
              </a:rPr>
              <a:t>Božanić </a:t>
            </a:r>
            <a:r>
              <a:rPr lang="nl-NL" sz="1000" b="0" i="0" dirty="0" err="1">
                <a:solidFill>
                  <a:srgbClr val="222222"/>
                </a:solidFill>
                <a:effectLst/>
                <a:highlight>
                  <a:srgbClr val="FFFFFF"/>
                </a:highlight>
              </a:rPr>
              <a:t>Urbančič</a:t>
            </a:r>
            <a:r>
              <a:rPr lang="nl-NL" sz="1000" b="0" i="0" dirty="0">
                <a:solidFill>
                  <a:srgbClr val="222222"/>
                </a:solidFill>
                <a:effectLst/>
                <a:highlight>
                  <a:srgbClr val="FFFFFF"/>
                </a:highlight>
              </a:rPr>
              <a:t>, N., </a:t>
            </a:r>
            <a:r>
              <a:rPr lang="nl-NL" sz="1000" b="0" i="0" dirty="0" err="1">
                <a:solidFill>
                  <a:srgbClr val="222222"/>
                </a:solidFill>
                <a:effectLst/>
                <a:highlight>
                  <a:srgbClr val="FFFFFF"/>
                </a:highlight>
              </a:rPr>
              <a:t>Battelino</a:t>
            </a:r>
            <a:r>
              <a:rPr lang="nl-NL" sz="1000" b="0" i="0" dirty="0">
                <a:solidFill>
                  <a:srgbClr val="222222"/>
                </a:solidFill>
                <a:effectLst/>
                <a:highlight>
                  <a:srgbClr val="FFFFFF"/>
                </a:highlight>
              </a:rPr>
              <a:t>, S., &amp; </a:t>
            </a:r>
            <a:r>
              <a:rPr lang="nl-NL" sz="1000" b="0" i="0" dirty="0" err="1">
                <a:solidFill>
                  <a:srgbClr val="222222"/>
                </a:solidFill>
                <a:effectLst/>
                <a:highlight>
                  <a:srgbClr val="FFFFFF"/>
                </a:highlight>
              </a:rPr>
              <a:t>Vozel</a:t>
            </a:r>
            <a:r>
              <a:rPr lang="nl-NL" sz="1000" b="0" i="0" dirty="0">
                <a:solidFill>
                  <a:srgbClr val="222222"/>
                </a:solidFill>
                <a:effectLst/>
                <a:highlight>
                  <a:srgbClr val="FFFFFF"/>
                </a:highlight>
              </a:rPr>
              <a:t>, D. (2023). </a:t>
            </a:r>
            <a:r>
              <a:rPr lang="nl-NL" sz="1000" b="0" i="0" dirty="0" err="1">
                <a:solidFill>
                  <a:srgbClr val="222222"/>
                </a:solidFill>
                <a:effectLst/>
                <a:highlight>
                  <a:srgbClr val="FFFFFF"/>
                </a:highlight>
              </a:rPr>
              <a:t>Appropriate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Vestibular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Stimulation</a:t>
            </a:r>
            <a:r>
              <a:rPr lang="nl-NL" sz="1000" b="0" i="0" dirty="0">
                <a:solidFill>
                  <a:srgbClr val="222222"/>
                </a:solidFill>
                <a:effectLst/>
                <a:highlight>
                  <a:srgbClr val="FFFFFF"/>
                </a:highlight>
              </a:rPr>
              <a:t> in </a:t>
            </a:r>
            <a:r>
              <a:rPr lang="nl-NL" sz="1000" b="0" i="0"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Adolescents</a:t>
            </a:r>
            <a:r>
              <a:rPr lang="nl-NL" sz="1000" b="0" i="0" dirty="0">
                <a:solidFill>
                  <a:srgbClr val="222222"/>
                </a:solidFill>
                <a:effectLst/>
                <a:highlight>
                  <a:srgbClr val="FFFFFF"/>
                </a:highlight>
              </a:rPr>
              <a:t>—A </a:t>
            </a:r>
            <a:r>
              <a:rPr lang="nl-NL" sz="1000" b="0" i="0" dirty="0" err="1">
                <a:solidFill>
                  <a:srgbClr val="222222"/>
                </a:solidFill>
                <a:effectLst/>
                <a:highlight>
                  <a:srgbClr val="FFFFFF"/>
                </a:highlight>
              </a:rPr>
              <a:t>Prerequisite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for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Normal</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Cognitive</a:t>
            </a:r>
            <a:r>
              <a:rPr lang="nl-NL" sz="1000" b="0" i="0" dirty="0">
                <a:solidFill>
                  <a:srgbClr val="222222"/>
                </a:solidFill>
                <a:effectLst/>
                <a:highlight>
                  <a:srgbClr val="FFFFFF"/>
                </a:highlight>
              </a:rPr>
              <a:t>, Motor Development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Bodily</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Homeostasis</a:t>
            </a:r>
            <a:r>
              <a:rPr lang="nl-NL" sz="1000" b="0" i="0" dirty="0">
                <a:solidFill>
                  <a:srgbClr val="222222"/>
                </a:solidFill>
                <a:effectLst/>
                <a:highlight>
                  <a:srgbClr val="FFFFFF"/>
                </a:highlight>
              </a:rPr>
              <a:t>—A Review. </a:t>
            </a:r>
            <a:r>
              <a:rPr lang="nl-NL" sz="1000" b="0" i="1"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1" dirty="0">
                <a:solidFill>
                  <a:srgbClr val="222222"/>
                </a:solidFill>
                <a:effectLst/>
                <a:highlight>
                  <a:srgbClr val="FFFFFF"/>
                </a:highlight>
              </a:rPr>
              <a:t>11</a:t>
            </a:r>
            <a:r>
              <a:rPr lang="nl-NL" sz="1000" b="0" i="0" dirty="0">
                <a:solidFill>
                  <a:srgbClr val="222222"/>
                </a:solidFill>
                <a:effectLst/>
                <a:highlight>
                  <a:srgbClr val="FFFFFF"/>
                </a:highlight>
              </a:rPr>
              <a:t>(1), 2.</a:t>
            </a:r>
            <a:endParaRPr lang="nl-NL" sz="1000" dirty="0"/>
          </a:p>
        </p:txBody>
      </p:sp>
      <p:sp>
        <p:nvSpPr>
          <p:cNvPr id="7" name="Tekstvak 6">
            <a:extLst>
              <a:ext uri="{FF2B5EF4-FFF2-40B4-BE49-F238E27FC236}">
                <a16:creationId xmlns:a16="http://schemas.microsoft.com/office/drawing/2014/main" id="{34FA228E-FDEA-1CD3-EC40-C5432CA42C99}"/>
              </a:ext>
            </a:extLst>
          </p:cNvPr>
          <p:cNvSpPr txBox="1"/>
          <p:nvPr/>
        </p:nvSpPr>
        <p:spPr>
          <a:xfrm>
            <a:off x="1764891" y="771850"/>
            <a:ext cx="8662218" cy="707886"/>
          </a:xfrm>
          <a:prstGeom prst="rect">
            <a:avLst/>
          </a:prstGeom>
          <a:noFill/>
        </p:spPr>
        <p:txBody>
          <a:bodyPr wrap="square" rtlCol="0">
            <a:spAutoFit/>
          </a:bodyPr>
          <a:lstStyle/>
          <a:p>
            <a:pPr algn="l"/>
            <a:r>
              <a:rPr lang="nl-NL" sz="4000" b="1" i="0" u="none" strike="noStrike" baseline="0" dirty="0" err="1">
                <a:latin typeface="URWPalladioL-Roma"/>
              </a:rPr>
              <a:t>Vestibular</a:t>
            </a:r>
            <a:r>
              <a:rPr lang="nl-NL" sz="4000" b="1" i="0" u="none" strike="noStrike" baseline="0" dirty="0">
                <a:latin typeface="URWPalladioL-Roma"/>
              </a:rPr>
              <a:t> system-</a:t>
            </a:r>
            <a:r>
              <a:rPr lang="nl-NL" sz="4000" b="1" i="0" u="none" strike="noStrike" baseline="0" dirty="0" err="1">
                <a:latin typeface="URWPalladioL-Roma"/>
              </a:rPr>
              <a:t>associated</a:t>
            </a:r>
            <a:r>
              <a:rPr lang="nl-NL" sz="4000" b="1" i="0" u="none" strike="noStrike" baseline="0" dirty="0">
                <a:latin typeface="URWPalladioL-Roma"/>
              </a:rPr>
              <a:t> </a:t>
            </a:r>
            <a:r>
              <a:rPr lang="nl-NL" sz="4000" b="1" i="0" u="none" strike="noStrike" baseline="0" dirty="0" err="1">
                <a:latin typeface="URWPalladioL-Roma"/>
              </a:rPr>
              <a:t>network</a:t>
            </a:r>
            <a:endParaRPr lang="nl-NL" sz="4000" dirty="0"/>
          </a:p>
        </p:txBody>
      </p:sp>
      <p:sp>
        <p:nvSpPr>
          <p:cNvPr id="8" name="Tekstvak 7">
            <a:extLst>
              <a:ext uri="{FF2B5EF4-FFF2-40B4-BE49-F238E27FC236}">
                <a16:creationId xmlns:a16="http://schemas.microsoft.com/office/drawing/2014/main" id="{71EDA3DB-B739-133C-A73E-6D4EE121D3AE}"/>
              </a:ext>
            </a:extLst>
          </p:cNvPr>
          <p:cNvSpPr txBox="1"/>
          <p:nvPr/>
        </p:nvSpPr>
        <p:spPr>
          <a:xfrm>
            <a:off x="855407" y="1595021"/>
            <a:ext cx="6076335" cy="5262979"/>
          </a:xfrm>
          <a:prstGeom prst="rect">
            <a:avLst/>
          </a:prstGeom>
          <a:noFill/>
        </p:spPr>
        <p:txBody>
          <a:bodyPr wrap="square" rtlCol="0">
            <a:spAutoFit/>
          </a:bodyPr>
          <a:lstStyle/>
          <a:p>
            <a:r>
              <a:rPr lang="nl-NL" sz="2800" dirty="0" err="1"/>
              <a:t>Involved</a:t>
            </a:r>
            <a:r>
              <a:rPr lang="nl-NL" sz="2800" dirty="0"/>
              <a:t> </a:t>
            </a:r>
            <a:r>
              <a:rPr lang="nl-NL" sz="2800" dirty="0" err="1"/>
              <a:t>areas</a:t>
            </a:r>
            <a:r>
              <a:rPr lang="nl-NL" sz="2800" dirty="0"/>
              <a:t>:</a:t>
            </a:r>
          </a:p>
          <a:p>
            <a:pPr marL="285750" indent="-285750">
              <a:buFont typeface="Arial" panose="020B0604020202020204" pitchFamily="34" charset="0"/>
              <a:buChar char="•"/>
            </a:pPr>
            <a:r>
              <a:rPr lang="nl-NL" sz="2800" dirty="0"/>
              <a:t>(Pre)</a:t>
            </a:r>
            <a:r>
              <a:rPr lang="nl-NL" sz="2800" dirty="0" err="1"/>
              <a:t>frontal</a:t>
            </a:r>
            <a:r>
              <a:rPr lang="nl-NL" sz="2800" dirty="0"/>
              <a:t> cortex</a:t>
            </a:r>
          </a:p>
          <a:p>
            <a:pPr marL="285750" indent="-285750">
              <a:buFont typeface="Arial" panose="020B0604020202020204" pitchFamily="34" charset="0"/>
              <a:buChar char="•"/>
            </a:pPr>
            <a:r>
              <a:rPr lang="nl-NL" sz="2800" dirty="0"/>
              <a:t>Motor cortex</a:t>
            </a:r>
          </a:p>
          <a:p>
            <a:pPr marL="285750" indent="-285750">
              <a:buFont typeface="Arial" panose="020B0604020202020204" pitchFamily="34" charset="0"/>
              <a:buChar char="•"/>
            </a:pPr>
            <a:r>
              <a:rPr lang="nl-NL" sz="2800" dirty="0" err="1"/>
              <a:t>Parieto-insular</a:t>
            </a:r>
            <a:r>
              <a:rPr lang="nl-NL" sz="2800" dirty="0"/>
              <a:t> cortex</a:t>
            </a:r>
          </a:p>
          <a:p>
            <a:pPr marL="285750" indent="-285750">
              <a:buFont typeface="Arial" panose="020B0604020202020204" pitchFamily="34" charset="0"/>
              <a:buChar char="•"/>
            </a:pPr>
            <a:r>
              <a:rPr lang="nl-NL" sz="2800" dirty="0" err="1"/>
              <a:t>Parietal</a:t>
            </a:r>
            <a:r>
              <a:rPr lang="nl-NL" sz="2800" dirty="0"/>
              <a:t> cortex</a:t>
            </a:r>
          </a:p>
          <a:p>
            <a:pPr marL="285750" indent="-285750">
              <a:buFont typeface="Arial" panose="020B0604020202020204" pitchFamily="34" charset="0"/>
              <a:buChar char="•"/>
            </a:pPr>
            <a:r>
              <a:rPr lang="nl-NL" sz="2800" dirty="0" err="1"/>
              <a:t>Temporal</a:t>
            </a:r>
            <a:r>
              <a:rPr lang="nl-NL" sz="2800" dirty="0"/>
              <a:t> cortex</a:t>
            </a:r>
          </a:p>
          <a:p>
            <a:pPr marL="285750" indent="-285750">
              <a:buFont typeface="Arial" panose="020B0604020202020204" pitchFamily="34" charset="0"/>
              <a:buChar char="•"/>
            </a:pPr>
            <a:r>
              <a:rPr lang="nl-NL" sz="2800" dirty="0" err="1"/>
              <a:t>Occipital</a:t>
            </a:r>
            <a:r>
              <a:rPr lang="nl-NL" sz="2800" dirty="0"/>
              <a:t> cortex</a:t>
            </a:r>
          </a:p>
          <a:p>
            <a:pPr marL="285750" indent="-285750">
              <a:buFont typeface="Arial" panose="020B0604020202020204" pitchFamily="34" charset="0"/>
              <a:buChar char="•"/>
            </a:pPr>
            <a:r>
              <a:rPr lang="nl-NL" sz="2800" dirty="0" err="1"/>
              <a:t>Cingulate</a:t>
            </a:r>
            <a:r>
              <a:rPr lang="nl-NL" sz="2800" dirty="0"/>
              <a:t> cortex</a:t>
            </a:r>
          </a:p>
          <a:p>
            <a:pPr marL="285750" indent="-285750">
              <a:buFont typeface="Arial" panose="020B0604020202020204" pitchFamily="34" charset="0"/>
              <a:buChar char="•"/>
            </a:pPr>
            <a:r>
              <a:rPr lang="nl-NL" sz="2800" dirty="0"/>
              <a:t>Hypothalamus </a:t>
            </a:r>
          </a:p>
          <a:p>
            <a:pPr marL="285750" indent="-285750">
              <a:buFont typeface="Arial" panose="020B0604020202020204" pitchFamily="34" charset="0"/>
              <a:buChar char="•"/>
            </a:pPr>
            <a:r>
              <a:rPr lang="nl-NL" sz="2800" dirty="0"/>
              <a:t>Hippocampus</a:t>
            </a:r>
          </a:p>
          <a:p>
            <a:pPr marL="285750" indent="-285750">
              <a:buFont typeface="Arial" panose="020B0604020202020204" pitchFamily="34" charset="0"/>
              <a:buChar char="•"/>
            </a:pPr>
            <a:r>
              <a:rPr lang="nl-NL" sz="2800" dirty="0"/>
              <a:t>Cerebellum</a:t>
            </a:r>
          </a:p>
          <a:p>
            <a:pPr marL="285750" indent="-285750">
              <a:buFont typeface="Arial" panose="020B0604020202020204" pitchFamily="34" charset="0"/>
              <a:buChar char="•"/>
            </a:pPr>
            <a:r>
              <a:rPr lang="nl-NL" sz="2800" dirty="0"/>
              <a:t>Brainstem</a:t>
            </a:r>
          </a:p>
        </p:txBody>
      </p:sp>
    </p:spTree>
    <p:extLst>
      <p:ext uri="{BB962C8B-B14F-4D97-AF65-F5344CB8AC3E}">
        <p14:creationId xmlns:p14="http://schemas.microsoft.com/office/powerpoint/2010/main" val="614091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3B95D-88F1-A57B-3D26-B908461EBD39}"/>
              </a:ext>
            </a:extLst>
          </p:cNvPr>
          <p:cNvSpPr>
            <a:spLocks noGrp="1"/>
          </p:cNvSpPr>
          <p:nvPr>
            <p:ph type="title"/>
          </p:nvPr>
        </p:nvSpPr>
        <p:spPr>
          <a:xfrm>
            <a:off x="2523203" y="681037"/>
            <a:ext cx="7145594" cy="904107"/>
          </a:xfrm>
        </p:spPr>
        <p:txBody>
          <a:bodyPr/>
          <a:lstStyle/>
          <a:p>
            <a:r>
              <a:rPr lang="nl-NL" dirty="0" err="1"/>
              <a:t>Vestibulo-autonomic</a:t>
            </a:r>
            <a:r>
              <a:rPr lang="nl-NL" dirty="0"/>
              <a:t> relations</a:t>
            </a:r>
          </a:p>
        </p:txBody>
      </p:sp>
      <p:sp>
        <p:nvSpPr>
          <p:cNvPr id="3" name="Tijdelijke aanduiding voor inhoud 2">
            <a:extLst>
              <a:ext uri="{FF2B5EF4-FFF2-40B4-BE49-F238E27FC236}">
                <a16:creationId xmlns:a16="http://schemas.microsoft.com/office/drawing/2014/main" id="{0705F3A2-4E38-9BB6-4F79-BD9A622AA718}"/>
              </a:ext>
            </a:extLst>
          </p:cNvPr>
          <p:cNvSpPr>
            <a:spLocks noGrp="1"/>
          </p:cNvSpPr>
          <p:nvPr>
            <p:ph idx="1"/>
          </p:nvPr>
        </p:nvSpPr>
        <p:spPr>
          <a:xfrm>
            <a:off x="355566" y="1661652"/>
            <a:ext cx="7283245" cy="4159045"/>
          </a:xfrm>
        </p:spPr>
        <p:txBody>
          <a:bodyPr>
            <a:normAutofit fontScale="92500"/>
          </a:bodyPr>
          <a:lstStyle/>
          <a:p>
            <a:pPr algn="l"/>
            <a:endParaRPr lang="en-US" sz="1800" dirty="0">
              <a:latin typeface="STIX-Regular"/>
            </a:endParaRPr>
          </a:p>
          <a:p>
            <a:pPr marL="0" indent="0" algn="l">
              <a:buNone/>
            </a:pPr>
            <a:r>
              <a:rPr lang="en-US" b="1" dirty="0"/>
              <a:t>Dizziness:</a:t>
            </a:r>
          </a:p>
          <a:p>
            <a:pPr marL="0" indent="0" algn="l">
              <a:buNone/>
            </a:pPr>
            <a:endParaRPr lang="en-US" b="1" dirty="0"/>
          </a:p>
          <a:p>
            <a:r>
              <a:rPr lang="en-US" sz="3200" b="0" i="0" u="none" strike="noStrike" baseline="0" dirty="0"/>
              <a:t>Vertigo “spinning”</a:t>
            </a:r>
          </a:p>
          <a:p>
            <a:pPr marL="0" indent="0">
              <a:buNone/>
            </a:pPr>
            <a:r>
              <a:rPr lang="en-US" sz="3200" b="0" i="0" u="none" strike="noStrike" baseline="0" dirty="0"/>
              <a:t>(Classically related to vestibular problems)</a:t>
            </a:r>
          </a:p>
          <a:p>
            <a:r>
              <a:rPr lang="en-US" sz="3200" dirty="0"/>
              <a:t>Lightheadedness</a:t>
            </a:r>
          </a:p>
          <a:p>
            <a:r>
              <a:rPr lang="en-US" sz="3200" b="0" i="0" u="none" strike="noStrike" baseline="0" dirty="0"/>
              <a:t>Pre</a:t>
            </a:r>
            <a:r>
              <a:rPr lang="en-US" sz="3200" dirty="0"/>
              <a:t>-syncope (about to faint)</a:t>
            </a:r>
          </a:p>
          <a:p>
            <a:r>
              <a:rPr lang="en-US" sz="3200" dirty="0"/>
              <a:t>U</a:t>
            </a:r>
            <a:r>
              <a:rPr lang="en-US" sz="3200" b="0" i="0" u="none" strike="noStrike" baseline="0" dirty="0"/>
              <a:t>nsteadiness </a:t>
            </a:r>
          </a:p>
          <a:p>
            <a:pPr algn="l"/>
            <a:endParaRPr lang="en-US" sz="1800" b="0" i="0" u="none" strike="noStrike" baseline="0" dirty="0">
              <a:latin typeface="STIX-Regular"/>
            </a:endParaRPr>
          </a:p>
        </p:txBody>
      </p:sp>
      <p:pic>
        <p:nvPicPr>
          <p:cNvPr id="5" name="Afbeelding 4">
            <a:extLst>
              <a:ext uri="{FF2B5EF4-FFF2-40B4-BE49-F238E27FC236}">
                <a16:creationId xmlns:a16="http://schemas.microsoft.com/office/drawing/2014/main" id="{F3D50725-ED7E-87E8-DE49-6AD174032635}"/>
              </a:ext>
            </a:extLst>
          </p:cNvPr>
          <p:cNvPicPr>
            <a:picLocks noChangeAspect="1"/>
          </p:cNvPicPr>
          <p:nvPr/>
        </p:nvPicPr>
        <p:blipFill>
          <a:blip r:embed="rId3"/>
          <a:stretch>
            <a:fillRect/>
          </a:stretch>
        </p:blipFill>
        <p:spPr>
          <a:xfrm>
            <a:off x="7727670" y="1936955"/>
            <a:ext cx="4108764" cy="4555920"/>
          </a:xfrm>
          <a:prstGeom prst="rect">
            <a:avLst/>
          </a:prstGeom>
        </p:spPr>
      </p:pic>
      <p:sp>
        <p:nvSpPr>
          <p:cNvPr id="7" name="Tekstvak 6">
            <a:extLst>
              <a:ext uri="{FF2B5EF4-FFF2-40B4-BE49-F238E27FC236}">
                <a16:creationId xmlns:a16="http://schemas.microsoft.com/office/drawing/2014/main" id="{C4848B6F-7E76-4C65-030A-A7FAB5795E96}"/>
              </a:ext>
            </a:extLst>
          </p:cNvPr>
          <p:cNvSpPr txBox="1"/>
          <p:nvPr/>
        </p:nvSpPr>
        <p:spPr>
          <a:xfrm>
            <a:off x="949188" y="6369764"/>
            <a:ext cx="6096000" cy="246221"/>
          </a:xfrm>
          <a:prstGeom prst="rect">
            <a:avLst/>
          </a:prstGeom>
          <a:noFill/>
        </p:spPr>
        <p:txBody>
          <a:bodyPr wrap="square">
            <a:spAutoFit/>
          </a:bodyPr>
          <a:lstStyle/>
          <a:p>
            <a:r>
              <a:rPr lang="en-US" sz="1000" b="0" i="0" dirty="0">
                <a:solidFill>
                  <a:srgbClr val="212121"/>
                </a:solidFill>
                <a:effectLst/>
                <a:highlight>
                  <a:srgbClr val="FFFFFF"/>
                </a:highlight>
              </a:rPr>
              <a:t>Bogle JM. The role of otolith reflexes in orthostatic intolerance. Clin </a:t>
            </a:r>
            <a:r>
              <a:rPr lang="en-US" sz="1000" b="0" i="0" dirty="0" err="1">
                <a:solidFill>
                  <a:srgbClr val="212121"/>
                </a:solidFill>
                <a:effectLst/>
                <a:highlight>
                  <a:srgbClr val="FFFFFF"/>
                </a:highlight>
              </a:rPr>
              <a:t>Auton</a:t>
            </a:r>
            <a:r>
              <a:rPr lang="en-US" sz="1000" b="0" i="0" dirty="0">
                <a:solidFill>
                  <a:srgbClr val="212121"/>
                </a:solidFill>
                <a:effectLst/>
                <a:highlight>
                  <a:srgbClr val="FFFFFF"/>
                </a:highlight>
              </a:rPr>
              <a:t> Res. 2022 Dec;32(6):395-398</a:t>
            </a:r>
            <a:endParaRPr lang="nl-NL" sz="1000" dirty="0"/>
          </a:p>
        </p:txBody>
      </p:sp>
    </p:spTree>
    <p:extLst>
      <p:ext uri="{BB962C8B-B14F-4D97-AF65-F5344CB8AC3E}">
        <p14:creationId xmlns:p14="http://schemas.microsoft.com/office/powerpoint/2010/main" val="347388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588DF-ECD3-B0B1-8E23-F4BEE45D47D1}"/>
              </a:ext>
            </a:extLst>
          </p:cNvPr>
          <p:cNvSpPr>
            <a:spLocks noGrp="1"/>
          </p:cNvSpPr>
          <p:nvPr>
            <p:ph type="title"/>
          </p:nvPr>
        </p:nvSpPr>
        <p:spPr/>
        <p:txBody>
          <a:bodyPr/>
          <a:lstStyle/>
          <a:p>
            <a:r>
              <a:rPr lang="nl-NL" dirty="0" err="1"/>
              <a:t>Orthostatic</a:t>
            </a:r>
            <a:r>
              <a:rPr lang="nl-NL" dirty="0"/>
              <a:t> </a:t>
            </a:r>
            <a:r>
              <a:rPr lang="nl-NL" dirty="0" err="1"/>
              <a:t>dysfunction</a:t>
            </a:r>
            <a:r>
              <a:rPr lang="nl-NL" dirty="0"/>
              <a:t> </a:t>
            </a:r>
            <a:r>
              <a:rPr lang="nl-NL" dirty="0" err="1"/>
              <a:t>and</a:t>
            </a:r>
            <a:r>
              <a:rPr lang="nl-NL" dirty="0"/>
              <a:t> </a:t>
            </a:r>
            <a:r>
              <a:rPr lang="nl-NL" dirty="0" err="1"/>
              <a:t>the</a:t>
            </a:r>
            <a:r>
              <a:rPr lang="nl-NL" dirty="0"/>
              <a:t> </a:t>
            </a:r>
            <a:r>
              <a:rPr lang="nl-NL" dirty="0" err="1"/>
              <a:t>otoliths</a:t>
            </a:r>
            <a:endParaRPr lang="nl-NL" dirty="0"/>
          </a:p>
        </p:txBody>
      </p:sp>
      <p:pic>
        <p:nvPicPr>
          <p:cNvPr id="5" name="Afbeelding 4">
            <a:extLst>
              <a:ext uri="{FF2B5EF4-FFF2-40B4-BE49-F238E27FC236}">
                <a16:creationId xmlns:a16="http://schemas.microsoft.com/office/drawing/2014/main" id="{4057BAA9-BBAB-0DFA-9662-8C992425DA7E}"/>
              </a:ext>
            </a:extLst>
          </p:cNvPr>
          <p:cNvPicPr>
            <a:picLocks noChangeAspect="1"/>
          </p:cNvPicPr>
          <p:nvPr/>
        </p:nvPicPr>
        <p:blipFill>
          <a:blip r:embed="rId3"/>
          <a:stretch>
            <a:fillRect/>
          </a:stretch>
        </p:blipFill>
        <p:spPr>
          <a:xfrm>
            <a:off x="6981170" y="2061292"/>
            <a:ext cx="3844146" cy="3393366"/>
          </a:xfrm>
          <a:prstGeom prst="rect">
            <a:avLst/>
          </a:prstGeom>
        </p:spPr>
      </p:pic>
      <p:sp>
        <p:nvSpPr>
          <p:cNvPr id="9" name="Tekstvak 8">
            <a:extLst>
              <a:ext uri="{FF2B5EF4-FFF2-40B4-BE49-F238E27FC236}">
                <a16:creationId xmlns:a16="http://schemas.microsoft.com/office/drawing/2014/main" id="{CE621630-FFCA-AE24-907B-AF36021FC2D2}"/>
              </a:ext>
            </a:extLst>
          </p:cNvPr>
          <p:cNvSpPr txBox="1"/>
          <p:nvPr/>
        </p:nvSpPr>
        <p:spPr>
          <a:xfrm>
            <a:off x="1678791" y="6483649"/>
            <a:ext cx="8834417" cy="246221"/>
          </a:xfrm>
          <a:prstGeom prst="rect">
            <a:avLst/>
          </a:prstGeom>
          <a:noFill/>
        </p:spPr>
        <p:txBody>
          <a:bodyPr wrap="square">
            <a:spAutoFit/>
          </a:bodyPr>
          <a:lstStyle/>
          <a:p>
            <a:pPr algn="ctr"/>
            <a:r>
              <a:rPr lang="nl-NL" sz="1000" b="0" i="0" dirty="0">
                <a:solidFill>
                  <a:srgbClr val="333333"/>
                </a:solidFill>
                <a:effectLst/>
                <a:highlight>
                  <a:srgbClr val="FFFFFF"/>
                </a:highlight>
                <a:latin typeface="Aptos  "/>
              </a:rPr>
              <a:t>Serrador, J.M., </a:t>
            </a:r>
            <a:r>
              <a:rPr lang="nl-NL" sz="1000" b="0" i="0" dirty="0" err="1">
                <a:solidFill>
                  <a:srgbClr val="333333"/>
                </a:solidFill>
                <a:effectLst/>
                <a:highlight>
                  <a:srgbClr val="FFFFFF"/>
                </a:highlight>
                <a:latin typeface="Aptos  "/>
              </a:rPr>
              <a:t>Schlegel</a:t>
            </a:r>
            <a:r>
              <a:rPr lang="nl-NL" sz="1000" b="0" i="0" dirty="0">
                <a:solidFill>
                  <a:srgbClr val="333333"/>
                </a:solidFill>
                <a:effectLst/>
                <a:highlight>
                  <a:srgbClr val="FFFFFF"/>
                </a:highlight>
                <a:latin typeface="Aptos  "/>
              </a:rPr>
              <a:t>, T.T., Black, F.O. </a:t>
            </a:r>
            <a:r>
              <a:rPr lang="nl-NL" sz="1000" b="0" i="1" dirty="0">
                <a:solidFill>
                  <a:srgbClr val="333333"/>
                </a:solidFill>
                <a:effectLst/>
                <a:highlight>
                  <a:srgbClr val="FFFFFF"/>
                </a:highlight>
                <a:latin typeface="Aptos  "/>
              </a:rPr>
              <a:t>et al.</a:t>
            </a:r>
            <a:r>
              <a:rPr lang="nl-NL" sz="1000" b="0" i="0" dirty="0">
                <a:solidFill>
                  <a:srgbClr val="333333"/>
                </a:solidFill>
                <a:effectLst/>
                <a:highlight>
                  <a:srgbClr val="FFFFFF"/>
                </a:highlight>
                <a:latin typeface="Aptos  "/>
              </a:rPr>
              <a:t> </a:t>
            </a:r>
            <a:r>
              <a:rPr lang="nl-NL" sz="1000" b="0" i="0" dirty="0" err="1">
                <a:solidFill>
                  <a:srgbClr val="333333"/>
                </a:solidFill>
                <a:effectLst/>
                <a:highlight>
                  <a:srgbClr val="FFFFFF"/>
                </a:highlight>
                <a:latin typeface="Aptos  "/>
              </a:rPr>
              <a:t>Vestibular</a:t>
            </a:r>
            <a:r>
              <a:rPr lang="nl-NL" sz="1000" b="0" i="0" dirty="0">
                <a:solidFill>
                  <a:srgbClr val="333333"/>
                </a:solidFill>
                <a:effectLst/>
                <a:highlight>
                  <a:srgbClr val="FFFFFF"/>
                </a:highlight>
                <a:latin typeface="Aptos  "/>
              </a:rPr>
              <a:t> </a:t>
            </a:r>
            <a:r>
              <a:rPr lang="nl-NL" sz="1000" b="0" i="0" dirty="0" err="1">
                <a:solidFill>
                  <a:srgbClr val="333333"/>
                </a:solidFill>
                <a:effectLst/>
                <a:highlight>
                  <a:srgbClr val="FFFFFF"/>
                </a:highlight>
                <a:latin typeface="Aptos  "/>
              </a:rPr>
              <a:t>effects</a:t>
            </a:r>
            <a:r>
              <a:rPr lang="nl-NL" sz="1000" b="0" i="0" dirty="0">
                <a:solidFill>
                  <a:srgbClr val="333333"/>
                </a:solidFill>
                <a:effectLst/>
                <a:highlight>
                  <a:srgbClr val="FFFFFF"/>
                </a:highlight>
                <a:latin typeface="Aptos  "/>
              </a:rPr>
              <a:t> on </a:t>
            </a:r>
            <a:r>
              <a:rPr lang="nl-NL" sz="1000" b="0" i="0" dirty="0" err="1">
                <a:solidFill>
                  <a:srgbClr val="333333"/>
                </a:solidFill>
                <a:effectLst/>
                <a:highlight>
                  <a:srgbClr val="FFFFFF"/>
                </a:highlight>
                <a:latin typeface="Aptos  "/>
              </a:rPr>
              <a:t>cerebral</a:t>
            </a:r>
            <a:r>
              <a:rPr lang="nl-NL" sz="1000" b="0" i="0" dirty="0">
                <a:solidFill>
                  <a:srgbClr val="333333"/>
                </a:solidFill>
                <a:effectLst/>
                <a:highlight>
                  <a:srgbClr val="FFFFFF"/>
                </a:highlight>
                <a:latin typeface="Aptos  "/>
              </a:rPr>
              <a:t> </a:t>
            </a:r>
            <a:r>
              <a:rPr lang="nl-NL" sz="1000" b="0" i="0" dirty="0" err="1">
                <a:solidFill>
                  <a:srgbClr val="333333"/>
                </a:solidFill>
                <a:effectLst/>
                <a:highlight>
                  <a:srgbClr val="FFFFFF"/>
                </a:highlight>
                <a:latin typeface="Aptos  "/>
              </a:rPr>
              <a:t>blood</a:t>
            </a:r>
            <a:r>
              <a:rPr lang="nl-NL" sz="1000" b="0" i="0" dirty="0">
                <a:solidFill>
                  <a:srgbClr val="333333"/>
                </a:solidFill>
                <a:effectLst/>
                <a:highlight>
                  <a:srgbClr val="FFFFFF"/>
                </a:highlight>
                <a:latin typeface="Aptos  "/>
              </a:rPr>
              <a:t> flow. </a:t>
            </a:r>
            <a:r>
              <a:rPr lang="nl-NL" sz="1000" b="0" i="1" dirty="0">
                <a:solidFill>
                  <a:srgbClr val="333333"/>
                </a:solidFill>
                <a:effectLst/>
                <a:highlight>
                  <a:srgbClr val="FFFFFF"/>
                </a:highlight>
                <a:latin typeface="Aptos  "/>
              </a:rPr>
              <a:t>BMC </a:t>
            </a:r>
            <a:r>
              <a:rPr lang="nl-NL" sz="1000" b="0" i="1" dirty="0" err="1">
                <a:solidFill>
                  <a:srgbClr val="333333"/>
                </a:solidFill>
                <a:effectLst/>
                <a:highlight>
                  <a:srgbClr val="FFFFFF"/>
                </a:highlight>
                <a:latin typeface="Aptos  "/>
              </a:rPr>
              <a:t>Neurosci</a:t>
            </a:r>
            <a:r>
              <a:rPr lang="nl-NL" sz="1000" b="0" i="0" dirty="0">
                <a:solidFill>
                  <a:srgbClr val="333333"/>
                </a:solidFill>
                <a:effectLst/>
                <a:highlight>
                  <a:srgbClr val="FFFFFF"/>
                </a:highlight>
                <a:latin typeface="Aptos  "/>
              </a:rPr>
              <a:t> </a:t>
            </a:r>
            <a:r>
              <a:rPr lang="nl-NL" sz="1000" b="1" i="0" dirty="0">
                <a:solidFill>
                  <a:srgbClr val="333333"/>
                </a:solidFill>
                <a:effectLst/>
                <a:highlight>
                  <a:srgbClr val="FFFFFF"/>
                </a:highlight>
                <a:latin typeface="Aptos  "/>
              </a:rPr>
              <a:t>10</a:t>
            </a:r>
            <a:r>
              <a:rPr lang="nl-NL" sz="1000" b="0" i="0" dirty="0">
                <a:solidFill>
                  <a:srgbClr val="333333"/>
                </a:solidFill>
                <a:effectLst/>
                <a:highlight>
                  <a:srgbClr val="FFFFFF"/>
                </a:highlight>
                <a:latin typeface="Aptos  "/>
              </a:rPr>
              <a:t>, 119 (2009)</a:t>
            </a:r>
            <a:endParaRPr lang="nl-NL" sz="1000" dirty="0"/>
          </a:p>
        </p:txBody>
      </p:sp>
      <p:pic>
        <p:nvPicPr>
          <p:cNvPr id="11" name="Afbeelding 10">
            <a:extLst>
              <a:ext uri="{FF2B5EF4-FFF2-40B4-BE49-F238E27FC236}">
                <a16:creationId xmlns:a16="http://schemas.microsoft.com/office/drawing/2014/main" id="{9371ABA4-4259-FFBC-B68C-D4B46FA7674A}"/>
              </a:ext>
            </a:extLst>
          </p:cNvPr>
          <p:cNvPicPr>
            <a:picLocks noChangeAspect="1"/>
          </p:cNvPicPr>
          <p:nvPr/>
        </p:nvPicPr>
        <p:blipFill>
          <a:blip r:embed="rId4"/>
          <a:stretch>
            <a:fillRect/>
          </a:stretch>
        </p:blipFill>
        <p:spPr>
          <a:xfrm>
            <a:off x="678426" y="1947616"/>
            <a:ext cx="5417574" cy="4171655"/>
          </a:xfrm>
          <a:prstGeom prst="rect">
            <a:avLst/>
          </a:prstGeom>
        </p:spPr>
      </p:pic>
    </p:spTree>
    <p:extLst>
      <p:ext uri="{BB962C8B-B14F-4D97-AF65-F5344CB8AC3E}">
        <p14:creationId xmlns:p14="http://schemas.microsoft.com/office/powerpoint/2010/main" val="535878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A1248-9DC2-8B65-292E-B6F76B37FCE2}"/>
              </a:ext>
            </a:extLst>
          </p:cNvPr>
          <p:cNvSpPr>
            <a:spLocks noGrp="1"/>
          </p:cNvSpPr>
          <p:nvPr>
            <p:ph type="title"/>
          </p:nvPr>
        </p:nvSpPr>
        <p:spPr>
          <a:xfrm>
            <a:off x="838200" y="963561"/>
            <a:ext cx="10515600" cy="727127"/>
          </a:xfrm>
        </p:spPr>
        <p:txBody>
          <a:bodyPr>
            <a:normAutofit fontScale="90000"/>
          </a:bodyPr>
          <a:lstStyle/>
          <a:p>
            <a:r>
              <a:rPr lang="nl-NL" dirty="0" err="1"/>
              <a:t>Vestibular</a:t>
            </a:r>
            <a:r>
              <a:rPr lang="nl-NL" dirty="0"/>
              <a:t> </a:t>
            </a:r>
            <a:r>
              <a:rPr lang="nl-NL" dirty="0" err="1"/>
              <a:t>dysfunction</a:t>
            </a:r>
            <a:r>
              <a:rPr lang="nl-NL" dirty="0"/>
              <a:t> </a:t>
            </a:r>
            <a:r>
              <a:rPr lang="nl-NL" dirty="0" err="1"/>
              <a:t>and</a:t>
            </a:r>
            <a:r>
              <a:rPr lang="nl-NL" dirty="0"/>
              <a:t> </a:t>
            </a:r>
            <a:r>
              <a:rPr lang="nl-NL" dirty="0" err="1"/>
              <a:t>orthostatic</a:t>
            </a:r>
            <a:r>
              <a:rPr lang="nl-NL" dirty="0"/>
              <a:t> </a:t>
            </a:r>
            <a:r>
              <a:rPr lang="nl-NL" dirty="0" err="1"/>
              <a:t>problems</a:t>
            </a:r>
            <a:endParaRPr lang="nl-NL" dirty="0"/>
          </a:p>
        </p:txBody>
      </p:sp>
      <p:sp>
        <p:nvSpPr>
          <p:cNvPr id="3" name="Tijdelijke aanduiding voor inhoud 2">
            <a:extLst>
              <a:ext uri="{FF2B5EF4-FFF2-40B4-BE49-F238E27FC236}">
                <a16:creationId xmlns:a16="http://schemas.microsoft.com/office/drawing/2014/main" id="{E3BC6552-248A-EF58-C894-44F6B28F7B80}"/>
              </a:ext>
            </a:extLst>
          </p:cNvPr>
          <p:cNvSpPr>
            <a:spLocks noGrp="1"/>
          </p:cNvSpPr>
          <p:nvPr>
            <p:ph idx="1"/>
          </p:nvPr>
        </p:nvSpPr>
        <p:spPr>
          <a:xfrm>
            <a:off x="838199" y="2467666"/>
            <a:ext cx="5955890" cy="2932318"/>
          </a:xfrm>
        </p:spPr>
        <p:txBody>
          <a:bodyPr/>
          <a:lstStyle/>
          <a:p>
            <a:pPr marL="0" indent="0" algn="l">
              <a:buNone/>
            </a:pPr>
            <a:r>
              <a:rPr lang="en-US" dirty="0">
                <a:latin typeface="+mj-lt"/>
              </a:rPr>
              <a:t>O</a:t>
            </a:r>
            <a:r>
              <a:rPr lang="en-US" b="0" i="0" u="none" strike="noStrike" baseline="0" dirty="0">
                <a:latin typeface="+mj-lt"/>
              </a:rPr>
              <a:t>rthostatic dizziness:</a:t>
            </a:r>
          </a:p>
          <a:p>
            <a:pPr algn="l"/>
            <a:r>
              <a:rPr lang="en-US" b="0" i="0" u="none" strike="noStrike" baseline="0" dirty="0">
                <a:latin typeface="+mj-lt"/>
              </a:rPr>
              <a:t>abnormal otolith reflex responses in 43%</a:t>
            </a:r>
          </a:p>
          <a:p>
            <a:pPr algn="l"/>
            <a:r>
              <a:rPr lang="en-US" b="0" i="0" u="none" strike="noStrike" baseline="0" dirty="0">
                <a:latin typeface="+mj-lt"/>
              </a:rPr>
              <a:t>the majority demonstrating reduced or absent responses</a:t>
            </a:r>
          </a:p>
          <a:p>
            <a:pPr algn="l"/>
            <a:endParaRPr lang="en-US" sz="1800" b="0" i="0" u="none" strike="noStrike" baseline="0" dirty="0">
              <a:latin typeface="STIX-Regular"/>
            </a:endParaRPr>
          </a:p>
        </p:txBody>
      </p:sp>
      <p:sp>
        <p:nvSpPr>
          <p:cNvPr id="4" name="Tekstvak 3">
            <a:extLst>
              <a:ext uri="{FF2B5EF4-FFF2-40B4-BE49-F238E27FC236}">
                <a16:creationId xmlns:a16="http://schemas.microsoft.com/office/drawing/2014/main" id="{A582100D-832B-BD28-BDF5-3C502769CFA9}"/>
              </a:ext>
            </a:extLst>
          </p:cNvPr>
          <p:cNvSpPr txBox="1"/>
          <p:nvPr/>
        </p:nvSpPr>
        <p:spPr>
          <a:xfrm>
            <a:off x="3582710" y="6176963"/>
            <a:ext cx="6422759" cy="400110"/>
          </a:xfrm>
          <a:prstGeom prst="rect">
            <a:avLst/>
          </a:prstGeom>
          <a:noFill/>
        </p:spPr>
        <p:txBody>
          <a:bodyPr wrap="square">
            <a:spAutoFit/>
          </a:bodyPr>
          <a:lstStyle/>
          <a:p>
            <a:r>
              <a:rPr lang="en-US" sz="1000" b="0" i="0" dirty="0">
                <a:solidFill>
                  <a:srgbClr val="212121"/>
                </a:solidFill>
                <a:effectLst/>
                <a:highlight>
                  <a:srgbClr val="FFFFFF"/>
                </a:highlight>
                <a:latin typeface="BlinkMacSystemFont"/>
              </a:rPr>
              <a:t>Bogle JM The role of otolith reflexes in orthostatic intolerance. Clin </a:t>
            </a:r>
            <a:r>
              <a:rPr lang="en-US" sz="1000" b="0" i="0" dirty="0" err="1">
                <a:solidFill>
                  <a:srgbClr val="212121"/>
                </a:solidFill>
                <a:effectLst/>
                <a:highlight>
                  <a:srgbClr val="FFFFFF"/>
                </a:highlight>
                <a:latin typeface="BlinkMacSystemFont"/>
              </a:rPr>
              <a:t>Auton</a:t>
            </a:r>
            <a:r>
              <a:rPr lang="en-US" sz="1000" b="0" i="0" dirty="0">
                <a:solidFill>
                  <a:srgbClr val="212121"/>
                </a:solidFill>
                <a:effectLst/>
                <a:highlight>
                  <a:srgbClr val="FFFFFF"/>
                </a:highlight>
                <a:latin typeface="BlinkMacSystemFont"/>
              </a:rPr>
              <a:t> Res. 2022 Dec;32(6):395-398 </a:t>
            </a:r>
          </a:p>
          <a:p>
            <a:r>
              <a:rPr lang="en-US" sz="1000" b="0" i="0" dirty="0">
                <a:solidFill>
                  <a:srgbClr val="3E3D40"/>
                </a:solidFill>
                <a:effectLst/>
                <a:highlight>
                  <a:srgbClr val="F7F7F7"/>
                </a:highlight>
                <a:latin typeface="MuseoSans"/>
              </a:rPr>
              <a:t>Smith PF (2019) The Growing Evidence for the Importance of the Otoliths in Spatial Memory. </a:t>
            </a:r>
            <a:r>
              <a:rPr lang="en-US" sz="1000" b="0" i="1" dirty="0">
                <a:solidFill>
                  <a:srgbClr val="3E3D40"/>
                </a:solidFill>
                <a:effectLst/>
                <a:highlight>
                  <a:srgbClr val="F7F7F7"/>
                </a:highlight>
                <a:latin typeface="MuseoSans"/>
              </a:rPr>
              <a:t>Front. Neural Circuits</a:t>
            </a:r>
            <a:r>
              <a:rPr lang="en-US" sz="1000" b="0" i="0" dirty="0">
                <a:solidFill>
                  <a:srgbClr val="3E3D40"/>
                </a:solidFill>
                <a:effectLst/>
                <a:highlight>
                  <a:srgbClr val="F7F7F7"/>
                </a:highlight>
                <a:latin typeface="MuseoSans"/>
              </a:rPr>
              <a:t> 13:66</a:t>
            </a:r>
            <a:endParaRPr lang="nl-NL" sz="1000" dirty="0"/>
          </a:p>
        </p:txBody>
      </p:sp>
      <p:pic>
        <p:nvPicPr>
          <p:cNvPr id="8" name="Afbeelding 7">
            <a:extLst>
              <a:ext uri="{FF2B5EF4-FFF2-40B4-BE49-F238E27FC236}">
                <a16:creationId xmlns:a16="http://schemas.microsoft.com/office/drawing/2014/main" id="{CDDC0598-E681-837B-044A-2CDBD1E8A2C7}"/>
              </a:ext>
            </a:extLst>
          </p:cNvPr>
          <p:cNvPicPr>
            <a:picLocks noChangeAspect="1"/>
          </p:cNvPicPr>
          <p:nvPr/>
        </p:nvPicPr>
        <p:blipFill>
          <a:blip r:embed="rId2"/>
          <a:stretch>
            <a:fillRect/>
          </a:stretch>
        </p:blipFill>
        <p:spPr>
          <a:xfrm>
            <a:off x="7604537" y="2467666"/>
            <a:ext cx="3629532" cy="2743583"/>
          </a:xfrm>
          <a:prstGeom prst="rect">
            <a:avLst/>
          </a:prstGeom>
        </p:spPr>
      </p:pic>
    </p:spTree>
    <p:extLst>
      <p:ext uri="{BB962C8B-B14F-4D97-AF65-F5344CB8AC3E}">
        <p14:creationId xmlns:p14="http://schemas.microsoft.com/office/powerpoint/2010/main" val="2984402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510895-786E-EC43-42DD-C13FAFB6B4C8}"/>
              </a:ext>
            </a:extLst>
          </p:cNvPr>
          <p:cNvSpPr>
            <a:spLocks noGrp="1"/>
          </p:cNvSpPr>
          <p:nvPr>
            <p:ph type="title"/>
          </p:nvPr>
        </p:nvSpPr>
        <p:spPr/>
        <p:txBody>
          <a:bodyPr/>
          <a:lstStyle/>
          <a:p>
            <a:pPr algn="ctr"/>
            <a:r>
              <a:rPr lang="nl-NL" dirty="0" err="1"/>
              <a:t>Vestibular</a:t>
            </a:r>
            <a:r>
              <a:rPr lang="nl-NL" dirty="0"/>
              <a:t> </a:t>
            </a:r>
            <a:r>
              <a:rPr lang="nl-NL" dirty="0" err="1"/>
              <a:t>dysfunction</a:t>
            </a:r>
            <a:r>
              <a:rPr lang="nl-NL" dirty="0"/>
              <a:t> </a:t>
            </a:r>
            <a:r>
              <a:rPr lang="nl-NL" dirty="0" err="1"/>
              <a:t>and</a:t>
            </a:r>
            <a:r>
              <a:rPr lang="nl-NL" dirty="0"/>
              <a:t> </a:t>
            </a:r>
            <a:r>
              <a:rPr lang="nl-NL" dirty="0" err="1"/>
              <a:t>cognition</a:t>
            </a:r>
            <a:endParaRPr lang="nl-NL" dirty="0"/>
          </a:p>
        </p:txBody>
      </p:sp>
      <p:sp>
        <p:nvSpPr>
          <p:cNvPr id="3" name="Tijdelijke aanduiding voor inhoud 2">
            <a:extLst>
              <a:ext uri="{FF2B5EF4-FFF2-40B4-BE49-F238E27FC236}">
                <a16:creationId xmlns:a16="http://schemas.microsoft.com/office/drawing/2014/main" id="{C1E92167-4890-ED1C-76FD-9CBA971F8DE3}"/>
              </a:ext>
            </a:extLst>
          </p:cNvPr>
          <p:cNvSpPr>
            <a:spLocks noGrp="1"/>
          </p:cNvSpPr>
          <p:nvPr>
            <p:ph idx="1"/>
          </p:nvPr>
        </p:nvSpPr>
        <p:spPr>
          <a:xfrm>
            <a:off x="982924" y="3146764"/>
            <a:ext cx="5769077" cy="2097446"/>
          </a:xfrm>
        </p:spPr>
        <p:txBody>
          <a:bodyPr/>
          <a:lstStyle/>
          <a:p>
            <a:r>
              <a:rPr lang="en-US" sz="4000" dirty="0">
                <a:solidFill>
                  <a:srgbClr val="000000"/>
                </a:solidFill>
              </a:rPr>
              <a:t>Resource allocation</a:t>
            </a:r>
          </a:p>
          <a:p>
            <a:r>
              <a:rPr lang="en-US" sz="4000" b="0" i="0" u="none" strike="noStrike" baseline="0" dirty="0">
                <a:solidFill>
                  <a:srgbClr val="000000"/>
                </a:solidFill>
              </a:rPr>
              <a:t>Blood circulation</a:t>
            </a:r>
          </a:p>
          <a:p>
            <a:r>
              <a:rPr lang="en-US" sz="4000" dirty="0">
                <a:solidFill>
                  <a:srgbClr val="000000"/>
                </a:solidFill>
              </a:rPr>
              <a:t>Direct connections</a:t>
            </a:r>
            <a:endParaRPr lang="en-US" sz="4000" b="0" i="0" u="none" strike="noStrike" baseline="0" dirty="0">
              <a:solidFill>
                <a:srgbClr val="000000"/>
              </a:solidFill>
            </a:endParaRPr>
          </a:p>
          <a:p>
            <a:endParaRPr lang="en-US" sz="1800" dirty="0">
              <a:solidFill>
                <a:srgbClr val="000000"/>
              </a:solidFill>
              <a:latin typeface="Times" panose="02020603050405020304" pitchFamily="18" charset="0"/>
            </a:endParaRPr>
          </a:p>
        </p:txBody>
      </p:sp>
      <p:sp>
        <p:nvSpPr>
          <p:cNvPr id="5" name="Tekstvak 4">
            <a:extLst>
              <a:ext uri="{FF2B5EF4-FFF2-40B4-BE49-F238E27FC236}">
                <a16:creationId xmlns:a16="http://schemas.microsoft.com/office/drawing/2014/main" id="{2294197C-0EC4-E532-C6F6-9F52BE12CA8D}"/>
              </a:ext>
            </a:extLst>
          </p:cNvPr>
          <p:cNvSpPr txBox="1"/>
          <p:nvPr/>
        </p:nvSpPr>
        <p:spPr>
          <a:xfrm>
            <a:off x="838200" y="6381745"/>
            <a:ext cx="11186652" cy="400110"/>
          </a:xfrm>
          <a:prstGeom prst="rect">
            <a:avLst/>
          </a:prstGeom>
          <a:noFill/>
        </p:spPr>
        <p:txBody>
          <a:bodyPr wrap="square">
            <a:spAutoFit/>
          </a:bodyPr>
          <a:lstStyle/>
          <a:p>
            <a:r>
              <a:rPr lang="nl-NL" sz="1000" b="0" i="0" dirty="0">
                <a:solidFill>
                  <a:srgbClr val="212121"/>
                </a:solidFill>
                <a:effectLst/>
                <a:highlight>
                  <a:srgbClr val="FFFFFF"/>
                </a:highlight>
                <a:latin typeface="Aptos  "/>
              </a:rPr>
              <a:t>Lacroix E, </a:t>
            </a:r>
            <a:r>
              <a:rPr lang="nl-NL" sz="1000" b="0" i="0" dirty="0" err="1">
                <a:solidFill>
                  <a:srgbClr val="212121"/>
                </a:solidFill>
                <a:effectLst/>
                <a:highlight>
                  <a:srgbClr val="FFFFFF"/>
                </a:highlight>
                <a:latin typeface="Aptos  "/>
              </a:rPr>
              <a:t>Deggouj</a:t>
            </a:r>
            <a:r>
              <a:rPr lang="nl-NL" sz="1000" b="0" i="0" dirty="0">
                <a:solidFill>
                  <a:srgbClr val="212121"/>
                </a:solidFill>
                <a:effectLst/>
                <a:highlight>
                  <a:srgbClr val="FFFFFF"/>
                </a:highlight>
                <a:latin typeface="Aptos  "/>
              </a:rPr>
              <a:t> N, Edwards MG, Van </a:t>
            </a:r>
            <a:r>
              <a:rPr lang="nl-NL" sz="1000" b="0" i="0" dirty="0" err="1">
                <a:solidFill>
                  <a:srgbClr val="212121"/>
                </a:solidFill>
                <a:effectLst/>
                <a:highlight>
                  <a:srgbClr val="FFFFFF"/>
                </a:highlight>
                <a:latin typeface="Aptos  "/>
              </a:rPr>
              <a:t>Cutsem</a:t>
            </a:r>
            <a:r>
              <a:rPr lang="nl-NL" sz="1000" b="0" i="0" dirty="0">
                <a:solidFill>
                  <a:srgbClr val="212121"/>
                </a:solidFill>
                <a:effectLst/>
                <a:highlight>
                  <a:srgbClr val="FFFFFF"/>
                </a:highlight>
                <a:latin typeface="Aptos  "/>
              </a:rPr>
              <a:t> J, Van </a:t>
            </a:r>
            <a:r>
              <a:rPr lang="nl-NL" sz="1000" b="0" i="0" dirty="0" err="1">
                <a:solidFill>
                  <a:srgbClr val="212121"/>
                </a:solidFill>
                <a:effectLst/>
                <a:highlight>
                  <a:srgbClr val="FFFFFF"/>
                </a:highlight>
                <a:latin typeface="Aptos  "/>
              </a:rPr>
              <a:t>Puyvelde</a:t>
            </a:r>
            <a:r>
              <a:rPr lang="nl-NL" sz="1000" b="0" i="0" dirty="0">
                <a:solidFill>
                  <a:srgbClr val="212121"/>
                </a:solidFill>
                <a:effectLst/>
                <a:highlight>
                  <a:srgbClr val="FFFFFF"/>
                </a:highlight>
                <a:latin typeface="Aptos  "/>
              </a:rPr>
              <a:t> M, </a:t>
            </a:r>
            <a:r>
              <a:rPr lang="nl-NL" sz="1000" b="0" i="0" dirty="0" err="1">
                <a:solidFill>
                  <a:srgbClr val="212121"/>
                </a:solidFill>
                <a:effectLst/>
                <a:highlight>
                  <a:srgbClr val="FFFFFF"/>
                </a:highlight>
                <a:latin typeface="Aptos  "/>
              </a:rPr>
              <a:t>Pattyn</a:t>
            </a:r>
            <a:r>
              <a:rPr lang="nl-NL" sz="1000" b="0" i="0" dirty="0">
                <a:solidFill>
                  <a:srgbClr val="212121"/>
                </a:solidFill>
                <a:effectLst/>
                <a:highlight>
                  <a:srgbClr val="FFFFFF"/>
                </a:highlight>
                <a:latin typeface="Aptos  "/>
              </a:rPr>
              <a:t> N. The </a:t>
            </a:r>
            <a:r>
              <a:rPr lang="nl-NL" sz="1000" b="0" i="0" dirty="0" err="1">
                <a:solidFill>
                  <a:srgbClr val="212121"/>
                </a:solidFill>
                <a:effectLst/>
                <a:highlight>
                  <a:srgbClr val="FFFFFF"/>
                </a:highlight>
                <a:latin typeface="Aptos  "/>
              </a:rPr>
              <a:t>Cognitive-Vestibular</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Compensation</a:t>
            </a:r>
            <a:r>
              <a:rPr lang="nl-NL" sz="1000" b="0" i="0" dirty="0">
                <a:solidFill>
                  <a:srgbClr val="212121"/>
                </a:solidFill>
                <a:effectLst/>
                <a:highlight>
                  <a:srgbClr val="FFFFFF"/>
                </a:highlight>
                <a:latin typeface="Aptos  "/>
              </a:rPr>
              <a:t> Hypothesis: How </a:t>
            </a:r>
            <a:r>
              <a:rPr lang="nl-NL" sz="1000" b="0" i="0" dirty="0" err="1">
                <a:solidFill>
                  <a:srgbClr val="212121"/>
                </a:solidFill>
                <a:effectLst/>
                <a:highlight>
                  <a:srgbClr val="FFFFFF"/>
                </a:highlight>
                <a:latin typeface="Aptos  "/>
              </a:rPr>
              <a:t>Cognitive</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Impairments</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Might</a:t>
            </a:r>
            <a:r>
              <a:rPr lang="nl-NL" sz="1000" b="0" i="0" dirty="0">
                <a:solidFill>
                  <a:srgbClr val="212121"/>
                </a:solidFill>
                <a:effectLst/>
                <a:highlight>
                  <a:srgbClr val="FFFFFF"/>
                </a:highlight>
                <a:latin typeface="Aptos  "/>
              </a:rPr>
              <a:t> Be </a:t>
            </a:r>
            <a:r>
              <a:rPr lang="nl-NL" sz="1000" b="0" i="0" dirty="0" err="1">
                <a:solidFill>
                  <a:srgbClr val="212121"/>
                </a:solidFill>
                <a:effectLst/>
                <a:highlight>
                  <a:srgbClr val="FFFFFF"/>
                </a:highlight>
                <a:latin typeface="Aptos  "/>
              </a:rPr>
              <a:t>the</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Cost</a:t>
            </a:r>
            <a:r>
              <a:rPr lang="nl-NL" sz="1000" b="0" i="0" dirty="0">
                <a:solidFill>
                  <a:srgbClr val="212121"/>
                </a:solidFill>
                <a:effectLst/>
                <a:highlight>
                  <a:srgbClr val="FFFFFF"/>
                </a:highlight>
                <a:latin typeface="Aptos  "/>
              </a:rPr>
              <a:t> of Coping </a:t>
            </a:r>
            <a:r>
              <a:rPr lang="nl-NL" sz="1000" b="0" i="0" dirty="0" err="1">
                <a:solidFill>
                  <a:srgbClr val="212121"/>
                </a:solidFill>
                <a:effectLst/>
                <a:highlight>
                  <a:srgbClr val="FFFFFF"/>
                </a:highlight>
                <a:latin typeface="Aptos  "/>
              </a:rPr>
              <a:t>With</a:t>
            </a:r>
            <a:r>
              <a:rPr lang="nl-NL" sz="1000" b="0" i="0" dirty="0">
                <a:solidFill>
                  <a:srgbClr val="212121"/>
                </a:solidFill>
                <a:effectLst/>
                <a:highlight>
                  <a:srgbClr val="FFFFFF"/>
                </a:highlight>
                <a:latin typeface="Aptos  "/>
              </a:rPr>
              <a:t> </a:t>
            </a:r>
            <a:r>
              <a:rPr lang="nl-NL" sz="1000" b="0" i="0" dirty="0" err="1">
                <a:solidFill>
                  <a:srgbClr val="212121"/>
                </a:solidFill>
                <a:effectLst/>
                <a:highlight>
                  <a:srgbClr val="FFFFFF"/>
                </a:highlight>
                <a:latin typeface="Aptos  "/>
              </a:rPr>
              <a:t>Compensation</a:t>
            </a:r>
            <a:r>
              <a:rPr lang="nl-NL" sz="1000" b="0" i="0" dirty="0">
                <a:solidFill>
                  <a:srgbClr val="212121"/>
                </a:solidFill>
                <a:effectLst/>
                <a:highlight>
                  <a:srgbClr val="FFFFFF"/>
                </a:highlight>
                <a:latin typeface="Aptos  "/>
              </a:rPr>
              <a:t>. Front Hum </a:t>
            </a:r>
            <a:r>
              <a:rPr lang="nl-NL" sz="1000" b="0" i="0" dirty="0" err="1">
                <a:solidFill>
                  <a:srgbClr val="212121"/>
                </a:solidFill>
                <a:effectLst/>
                <a:highlight>
                  <a:srgbClr val="FFFFFF"/>
                </a:highlight>
                <a:latin typeface="Aptos  "/>
              </a:rPr>
              <a:t>Neurosci</a:t>
            </a:r>
            <a:r>
              <a:rPr lang="nl-NL" sz="1000" b="0" i="0" dirty="0">
                <a:solidFill>
                  <a:srgbClr val="212121"/>
                </a:solidFill>
                <a:effectLst/>
                <a:highlight>
                  <a:srgbClr val="FFFFFF"/>
                </a:highlight>
                <a:latin typeface="Aptos  "/>
              </a:rPr>
              <a:t>. 2021 </a:t>
            </a:r>
            <a:r>
              <a:rPr lang="nl-NL" sz="1000" b="0" i="0" dirty="0" err="1">
                <a:solidFill>
                  <a:srgbClr val="212121"/>
                </a:solidFill>
                <a:effectLst/>
                <a:highlight>
                  <a:srgbClr val="FFFFFF"/>
                </a:highlight>
                <a:latin typeface="Aptos  "/>
              </a:rPr>
              <a:t>Oct</a:t>
            </a:r>
            <a:r>
              <a:rPr lang="nl-NL" sz="1000" b="0" i="0" dirty="0">
                <a:solidFill>
                  <a:srgbClr val="212121"/>
                </a:solidFill>
                <a:effectLst/>
                <a:highlight>
                  <a:srgbClr val="FFFFFF"/>
                </a:highlight>
                <a:latin typeface="Aptos  "/>
              </a:rPr>
              <a:t> 1;15:732974</a:t>
            </a:r>
            <a:endParaRPr lang="nl-NL" sz="1000" dirty="0">
              <a:latin typeface="Aptos  "/>
            </a:endParaRPr>
          </a:p>
        </p:txBody>
      </p:sp>
      <p:pic>
        <p:nvPicPr>
          <p:cNvPr id="8196" name="Picture 4" descr="Attention and effort by Daniel Kahneman | Goodreads">
            <a:extLst>
              <a:ext uri="{FF2B5EF4-FFF2-40B4-BE49-F238E27FC236}">
                <a16:creationId xmlns:a16="http://schemas.microsoft.com/office/drawing/2014/main" id="{DBC589F9-C592-50C4-05EB-4D8240D4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538" y="2192594"/>
            <a:ext cx="2596797" cy="407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53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1155" y="5415280"/>
            <a:ext cx="8949690" cy="702264"/>
          </a:xfrm>
        </p:spPr>
        <p:txBody>
          <a:bodyPr vert="horz" lIns="91440" tIns="45720" rIns="91440" bIns="45720" rtlCol="0" anchor="b">
            <a:normAutofit/>
          </a:bodyPr>
          <a:lstStyle/>
          <a:p>
            <a:pPr algn="ctr"/>
            <a:r>
              <a:rPr lang="en-US" sz="3600" dirty="0">
                <a:solidFill>
                  <a:srgbClr val="FFFFFF"/>
                </a:solidFill>
              </a:rPr>
              <a:t>Case </a:t>
            </a:r>
          </a:p>
        </p:txBody>
      </p:sp>
      <p:graphicFrame>
        <p:nvGraphicFramePr>
          <p:cNvPr id="7" name="Diagram 6">
            <a:extLst>
              <a:ext uri="{FF2B5EF4-FFF2-40B4-BE49-F238E27FC236}">
                <a16:creationId xmlns:a16="http://schemas.microsoft.com/office/drawing/2014/main" id="{20A911F7-3CA2-D523-D3C5-4913251E9E66}"/>
              </a:ext>
            </a:extLst>
          </p:cNvPr>
          <p:cNvGraphicFramePr/>
          <p:nvPr>
            <p:extLst>
              <p:ext uri="{D42A27DB-BD31-4B8C-83A1-F6EECF244321}">
                <p14:modId xmlns:p14="http://schemas.microsoft.com/office/powerpoint/2010/main" val="2032511389"/>
              </p:ext>
            </p:extLst>
          </p:nvPr>
        </p:nvGraphicFramePr>
        <p:xfrm>
          <a:off x="1800338" y="1232747"/>
          <a:ext cx="8278713" cy="2067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jdelijke aanduiding voor inhoud 3">
            <a:extLst>
              <a:ext uri="{FF2B5EF4-FFF2-40B4-BE49-F238E27FC236}">
                <a16:creationId xmlns:a16="http://schemas.microsoft.com/office/drawing/2014/main" id="{0A370223-5D5A-3D6D-1ED2-53E05E763AE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887325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6FAD3-7327-CAE1-5BC7-ADABDF0F829E}"/>
              </a:ext>
            </a:extLst>
          </p:cNvPr>
          <p:cNvSpPr>
            <a:spLocks noGrp="1"/>
          </p:cNvSpPr>
          <p:nvPr>
            <p:ph type="title"/>
          </p:nvPr>
        </p:nvSpPr>
        <p:spPr>
          <a:xfrm>
            <a:off x="2090583" y="500062"/>
            <a:ext cx="8423787" cy="1325563"/>
          </a:xfrm>
        </p:spPr>
        <p:txBody>
          <a:bodyPr/>
          <a:lstStyle/>
          <a:p>
            <a:r>
              <a:rPr lang="nl-NL" dirty="0" err="1"/>
              <a:t>Vestibular</a:t>
            </a:r>
            <a:r>
              <a:rPr lang="nl-NL" dirty="0"/>
              <a:t> </a:t>
            </a:r>
            <a:r>
              <a:rPr lang="nl-NL" dirty="0" err="1"/>
              <a:t>dysfunction</a:t>
            </a:r>
            <a:r>
              <a:rPr lang="nl-NL" dirty="0"/>
              <a:t> </a:t>
            </a:r>
            <a:r>
              <a:rPr lang="nl-NL" dirty="0" err="1"/>
              <a:t>and</a:t>
            </a:r>
            <a:r>
              <a:rPr lang="nl-NL" dirty="0"/>
              <a:t> </a:t>
            </a:r>
            <a:r>
              <a:rPr lang="nl-NL" dirty="0" err="1"/>
              <a:t>cognition</a:t>
            </a:r>
            <a:endParaRPr lang="nl-NL" dirty="0"/>
          </a:p>
        </p:txBody>
      </p:sp>
      <p:sp>
        <p:nvSpPr>
          <p:cNvPr id="3" name="Tijdelijke aanduiding voor inhoud 2">
            <a:extLst>
              <a:ext uri="{FF2B5EF4-FFF2-40B4-BE49-F238E27FC236}">
                <a16:creationId xmlns:a16="http://schemas.microsoft.com/office/drawing/2014/main" id="{5377D904-F3FE-6AE7-47E9-BE700500CB34}"/>
              </a:ext>
            </a:extLst>
          </p:cNvPr>
          <p:cNvSpPr>
            <a:spLocks noGrp="1"/>
          </p:cNvSpPr>
          <p:nvPr>
            <p:ph idx="1"/>
          </p:nvPr>
        </p:nvSpPr>
        <p:spPr>
          <a:xfrm>
            <a:off x="631723" y="2454890"/>
            <a:ext cx="5464277" cy="612775"/>
          </a:xfrm>
        </p:spPr>
        <p:txBody>
          <a:bodyPr>
            <a:noAutofit/>
          </a:bodyPr>
          <a:lstStyle/>
          <a:p>
            <a:pPr marL="0" indent="0" algn="l">
              <a:buNone/>
            </a:pPr>
            <a:r>
              <a:rPr lang="en-US" sz="4000" b="0" i="0" u="none" strike="noStrike" baseline="0" dirty="0">
                <a:solidFill>
                  <a:srgbClr val="000000"/>
                </a:solidFill>
              </a:rPr>
              <a:t>Self-motion perception</a:t>
            </a:r>
          </a:p>
          <a:p>
            <a:pPr marL="0" indent="0" algn="l">
              <a:buNone/>
            </a:pPr>
            <a:endParaRPr lang="en-US" sz="4000" dirty="0">
              <a:solidFill>
                <a:srgbClr val="000000"/>
              </a:solidFill>
            </a:endParaRPr>
          </a:p>
          <a:p>
            <a:pPr marL="0" indent="0" algn="l">
              <a:buNone/>
            </a:pPr>
            <a:endParaRPr lang="en-US" sz="4000" dirty="0">
              <a:solidFill>
                <a:srgbClr val="000000"/>
              </a:solidFill>
            </a:endParaRPr>
          </a:p>
          <a:p>
            <a:pPr marL="0" indent="0" algn="l">
              <a:buNone/>
            </a:pPr>
            <a:endParaRPr lang="en-US" sz="4000" dirty="0">
              <a:solidFill>
                <a:srgbClr val="000000"/>
              </a:solidFill>
            </a:endParaRPr>
          </a:p>
          <a:p>
            <a:pPr marL="0" indent="0" algn="l">
              <a:buNone/>
            </a:pPr>
            <a:endParaRPr lang="en-US" sz="4000" dirty="0">
              <a:solidFill>
                <a:srgbClr val="000000"/>
              </a:solidFill>
            </a:endParaRPr>
          </a:p>
          <a:p>
            <a:pPr marL="0" indent="0" algn="l">
              <a:buNone/>
            </a:pPr>
            <a:endParaRPr lang="en-US" sz="4000" dirty="0">
              <a:solidFill>
                <a:srgbClr val="000000"/>
              </a:solidFill>
            </a:endParaRPr>
          </a:p>
          <a:p>
            <a:pPr marL="0" indent="0" algn="l">
              <a:buNone/>
            </a:pPr>
            <a:endParaRPr lang="en-US" sz="4000" dirty="0">
              <a:solidFill>
                <a:srgbClr val="000000"/>
              </a:solidFill>
            </a:endParaRPr>
          </a:p>
          <a:p>
            <a:endParaRPr lang="nl-NL" sz="4000" dirty="0"/>
          </a:p>
        </p:txBody>
      </p:sp>
      <p:pic>
        <p:nvPicPr>
          <p:cNvPr id="5122" name="Picture 2" descr="7 Impossibly Hard Yoga Moves to Master — Alo Moves">
            <a:extLst>
              <a:ext uri="{FF2B5EF4-FFF2-40B4-BE49-F238E27FC236}">
                <a16:creationId xmlns:a16="http://schemas.microsoft.com/office/drawing/2014/main" id="{14D262F0-C805-0EBD-44B6-03FD9BC67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473" y="2300748"/>
            <a:ext cx="4003569" cy="266945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400CB9D-53EF-E9A7-F4ED-624485F2FC38}"/>
              </a:ext>
            </a:extLst>
          </p:cNvPr>
          <p:cNvPicPr>
            <a:picLocks noChangeAspect="1"/>
          </p:cNvPicPr>
          <p:nvPr/>
        </p:nvPicPr>
        <p:blipFill>
          <a:blip r:embed="rId3"/>
          <a:stretch>
            <a:fillRect/>
          </a:stretch>
        </p:blipFill>
        <p:spPr>
          <a:xfrm>
            <a:off x="1851160" y="3581660"/>
            <a:ext cx="3025402" cy="2217612"/>
          </a:xfrm>
          <a:prstGeom prst="rect">
            <a:avLst/>
          </a:prstGeom>
        </p:spPr>
      </p:pic>
      <p:sp>
        <p:nvSpPr>
          <p:cNvPr id="7" name="Tekstvak 6">
            <a:extLst>
              <a:ext uri="{FF2B5EF4-FFF2-40B4-BE49-F238E27FC236}">
                <a16:creationId xmlns:a16="http://schemas.microsoft.com/office/drawing/2014/main" id="{AE1E39A7-8523-9C2A-A4F1-2A6DA6F120F0}"/>
              </a:ext>
            </a:extLst>
          </p:cNvPr>
          <p:cNvSpPr txBox="1"/>
          <p:nvPr/>
        </p:nvSpPr>
        <p:spPr>
          <a:xfrm>
            <a:off x="7267853" y="5091386"/>
            <a:ext cx="4924147" cy="707886"/>
          </a:xfrm>
          <a:prstGeom prst="rect">
            <a:avLst/>
          </a:prstGeom>
          <a:noFill/>
        </p:spPr>
        <p:txBody>
          <a:bodyPr wrap="square">
            <a:spAutoFit/>
          </a:bodyPr>
          <a:lstStyle/>
          <a:p>
            <a:pPr marL="0" indent="0" algn="l">
              <a:buNone/>
            </a:pPr>
            <a:r>
              <a:rPr lang="en-US" sz="4000" dirty="0">
                <a:solidFill>
                  <a:srgbClr val="000000"/>
                </a:solidFill>
                <a:latin typeface="+mj-lt"/>
              </a:rPr>
              <a:t>B</a:t>
            </a:r>
            <a:r>
              <a:rPr lang="en-US" sz="4000" b="0" i="0" u="none" strike="noStrike" baseline="0" dirty="0">
                <a:solidFill>
                  <a:srgbClr val="000000"/>
                </a:solidFill>
                <a:latin typeface="+mj-lt"/>
              </a:rPr>
              <a:t>odily self-awareness </a:t>
            </a:r>
          </a:p>
        </p:txBody>
      </p:sp>
      <p:sp>
        <p:nvSpPr>
          <p:cNvPr id="8" name="Tekstvak 7">
            <a:extLst>
              <a:ext uri="{FF2B5EF4-FFF2-40B4-BE49-F238E27FC236}">
                <a16:creationId xmlns:a16="http://schemas.microsoft.com/office/drawing/2014/main" id="{4A098625-E2DC-5647-2FD5-52C8702BBA32}"/>
              </a:ext>
            </a:extLst>
          </p:cNvPr>
          <p:cNvSpPr txBox="1"/>
          <p:nvPr/>
        </p:nvSpPr>
        <p:spPr>
          <a:xfrm>
            <a:off x="904568" y="6215308"/>
            <a:ext cx="10795818" cy="553998"/>
          </a:xfrm>
          <a:prstGeom prst="rect">
            <a:avLst/>
          </a:prstGeom>
          <a:noFill/>
        </p:spPr>
        <p:txBody>
          <a:bodyPr wrap="square">
            <a:spAutoFit/>
          </a:bodyPr>
          <a:lstStyle/>
          <a:p>
            <a:r>
              <a:rPr lang="en-US" sz="1000" b="0" i="0" dirty="0">
                <a:solidFill>
                  <a:srgbClr val="212121"/>
                </a:solidFill>
                <a:effectLst/>
                <a:highlight>
                  <a:srgbClr val="FFFFFF"/>
                </a:highlight>
              </a:rPr>
              <a:t>Smith LJ, Wilkinson D, </a:t>
            </a:r>
            <a:r>
              <a:rPr lang="en-US" sz="1000" b="0" i="0" dirty="0" err="1">
                <a:solidFill>
                  <a:srgbClr val="212121"/>
                </a:solidFill>
                <a:effectLst/>
                <a:highlight>
                  <a:srgbClr val="FFFFFF"/>
                </a:highlight>
              </a:rPr>
              <a:t>Bodani</a:t>
            </a:r>
            <a:r>
              <a:rPr lang="en-US" sz="1000" b="0" i="0" dirty="0">
                <a:solidFill>
                  <a:srgbClr val="212121"/>
                </a:solidFill>
                <a:effectLst/>
                <a:highlight>
                  <a:srgbClr val="FFFFFF"/>
                </a:highlight>
              </a:rPr>
              <a:t> M, </a:t>
            </a:r>
            <a:r>
              <a:rPr lang="en-US" sz="1000" b="0" i="0" dirty="0" err="1">
                <a:solidFill>
                  <a:srgbClr val="212121"/>
                </a:solidFill>
                <a:effectLst/>
                <a:highlight>
                  <a:srgbClr val="FFFFFF"/>
                </a:highlight>
              </a:rPr>
              <a:t>Surenthiran</a:t>
            </a:r>
            <a:r>
              <a:rPr lang="en-US" sz="1000" b="0" i="0" dirty="0">
                <a:solidFill>
                  <a:srgbClr val="212121"/>
                </a:solidFill>
                <a:effectLst/>
                <a:highlight>
                  <a:srgbClr val="FFFFFF"/>
                </a:highlight>
              </a:rPr>
              <a:t> SS. Cognition in vestibular disorders: state of the field, challenges, and priorities for the future. Front Neurol. 2024 Jan 18;15:1159174</a:t>
            </a:r>
          </a:p>
          <a:p>
            <a:r>
              <a:rPr lang="nl-NL" sz="1000" b="0" i="0" dirty="0">
                <a:solidFill>
                  <a:srgbClr val="222222"/>
                </a:solidFill>
                <a:effectLst/>
                <a:highlight>
                  <a:srgbClr val="FFFFFF"/>
                </a:highlight>
              </a:rPr>
              <a:t>Božanić </a:t>
            </a:r>
            <a:r>
              <a:rPr lang="nl-NL" sz="1000" b="0" i="0" dirty="0" err="1">
                <a:solidFill>
                  <a:srgbClr val="222222"/>
                </a:solidFill>
                <a:effectLst/>
                <a:highlight>
                  <a:srgbClr val="FFFFFF"/>
                </a:highlight>
              </a:rPr>
              <a:t>Urbančič</a:t>
            </a:r>
            <a:r>
              <a:rPr lang="nl-NL" sz="1000" b="0" i="0" dirty="0">
                <a:solidFill>
                  <a:srgbClr val="222222"/>
                </a:solidFill>
                <a:effectLst/>
                <a:highlight>
                  <a:srgbClr val="FFFFFF"/>
                </a:highlight>
              </a:rPr>
              <a:t>, N., </a:t>
            </a:r>
            <a:r>
              <a:rPr lang="nl-NL" sz="1000" b="0" i="0" dirty="0" err="1">
                <a:solidFill>
                  <a:srgbClr val="222222"/>
                </a:solidFill>
                <a:effectLst/>
                <a:highlight>
                  <a:srgbClr val="FFFFFF"/>
                </a:highlight>
              </a:rPr>
              <a:t>Battelino</a:t>
            </a:r>
            <a:r>
              <a:rPr lang="nl-NL" sz="1000" b="0" i="0" dirty="0">
                <a:solidFill>
                  <a:srgbClr val="222222"/>
                </a:solidFill>
                <a:effectLst/>
                <a:highlight>
                  <a:srgbClr val="FFFFFF"/>
                </a:highlight>
              </a:rPr>
              <a:t>, S., &amp; </a:t>
            </a:r>
            <a:r>
              <a:rPr lang="nl-NL" sz="1000" b="0" i="0" dirty="0" err="1">
                <a:solidFill>
                  <a:srgbClr val="222222"/>
                </a:solidFill>
                <a:effectLst/>
                <a:highlight>
                  <a:srgbClr val="FFFFFF"/>
                </a:highlight>
              </a:rPr>
              <a:t>Vozel</a:t>
            </a:r>
            <a:r>
              <a:rPr lang="nl-NL" sz="1000" b="0" i="0" dirty="0">
                <a:solidFill>
                  <a:srgbClr val="222222"/>
                </a:solidFill>
                <a:effectLst/>
                <a:highlight>
                  <a:srgbClr val="FFFFFF"/>
                </a:highlight>
              </a:rPr>
              <a:t>, D. (2023). </a:t>
            </a:r>
            <a:r>
              <a:rPr lang="nl-NL" sz="1000" b="0" i="0" dirty="0" err="1">
                <a:solidFill>
                  <a:srgbClr val="222222"/>
                </a:solidFill>
                <a:effectLst/>
                <a:highlight>
                  <a:srgbClr val="FFFFFF"/>
                </a:highlight>
              </a:rPr>
              <a:t>Appropriate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Vestibular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Stimulation</a:t>
            </a:r>
            <a:r>
              <a:rPr lang="nl-NL" sz="1000" b="0" i="0" dirty="0">
                <a:solidFill>
                  <a:srgbClr val="222222"/>
                </a:solidFill>
                <a:effectLst/>
                <a:highlight>
                  <a:srgbClr val="FFFFFF"/>
                </a:highlight>
              </a:rPr>
              <a:t> in </a:t>
            </a:r>
            <a:r>
              <a:rPr lang="nl-NL" sz="1000" b="0" i="0"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Adolescents</a:t>
            </a:r>
            <a:r>
              <a:rPr lang="nl-NL" sz="1000" b="0" i="0" dirty="0">
                <a:solidFill>
                  <a:srgbClr val="222222"/>
                </a:solidFill>
                <a:effectLst/>
                <a:highlight>
                  <a:srgbClr val="FFFFFF"/>
                </a:highlight>
              </a:rPr>
              <a:t>—A </a:t>
            </a:r>
            <a:r>
              <a:rPr lang="nl-NL" sz="1000" b="0" i="0" dirty="0" err="1">
                <a:solidFill>
                  <a:srgbClr val="222222"/>
                </a:solidFill>
                <a:effectLst/>
                <a:highlight>
                  <a:srgbClr val="FFFFFF"/>
                </a:highlight>
              </a:rPr>
              <a:t>Prerequisite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for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Normal</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Cognitive</a:t>
            </a:r>
            <a:r>
              <a:rPr lang="nl-NL" sz="1000" b="0" i="0" dirty="0">
                <a:solidFill>
                  <a:srgbClr val="222222"/>
                </a:solidFill>
                <a:effectLst/>
                <a:highlight>
                  <a:srgbClr val="FFFFFF"/>
                </a:highlight>
              </a:rPr>
              <a:t>, Motor Development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Bodily</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Homeostasis</a:t>
            </a:r>
            <a:r>
              <a:rPr lang="nl-NL" sz="1000" b="0" i="0" dirty="0">
                <a:solidFill>
                  <a:srgbClr val="222222"/>
                </a:solidFill>
                <a:effectLst/>
                <a:highlight>
                  <a:srgbClr val="FFFFFF"/>
                </a:highlight>
              </a:rPr>
              <a:t>—A Review. </a:t>
            </a:r>
            <a:r>
              <a:rPr lang="nl-NL" sz="1000" b="0" i="1"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1" dirty="0">
                <a:solidFill>
                  <a:srgbClr val="222222"/>
                </a:solidFill>
                <a:effectLst/>
                <a:highlight>
                  <a:srgbClr val="FFFFFF"/>
                </a:highlight>
              </a:rPr>
              <a:t>11</a:t>
            </a:r>
            <a:r>
              <a:rPr lang="nl-NL" sz="1000" b="0" i="0" dirty="0">
                <a:solidFill>
                  <a:srgbClr val="222222"/>
                </a:solidFill>
                <a:effectLst/>
                <a:highlight>
                  <a:srgbClr val="FFFFFF"/>
                </a:highlight>
              </a:rPr>
              <a:t>(1), 2.</a:t>
            </a:r>
            <a:endParaRPr lang="nl-NL" sz="1000" dirty="0"/>
          </a:p>
        </p:txBody>
      </p:sp>
    </p:spTree>
    <p:extLst>
      <p:ext uri="{BB962C8B-B14F-4D97-AF65-F5344CB8AC3E}">
        <p14:creationId xmlns:p14="http://schemas.microsoft.com/office/powerpoint/2010/main" val="493530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6574E-DFF0-3805-92D9-4E344A5C71EB}"/>
              </a:ext>
            </a:extLst>
          </p:cNvPr>
          <p:cNvSpPr>
            <a:spLocks noGrp="1"/>
          </p:cNvSpPr>
          <p:nvPr>
            <p:ph type="title"/>
          </p:nvPr>
        </p:nvSpPr>
        <p:spPr>
          <a:xfrm>
            <a:off x="1898855" y="657573"/>
            <a:ext cx="8394289" cy="902581"/>
          </a:xfrm>
        </p:spPr>
        <p:txBody>
          <a:bodyPr/>
          <a:lstStyle/>
          <a:p>
            <a:r>
              <a:rPr lang="nl-NL" dirty="0" err="1"/>
              <a:t>Vestibular</a:t>
            </a:r>
            <a:r>
              <a:rPr lang="nl-NL" dirty="0"/>
              <a:t> </a:t>
            </a:r>
            <a:r>
              <a:rPr lang="nl-NL" dirty="0" err="1"/>
              <a:t>dysfunction</a:t>
            </a:r>
            <a:r>
              <a:rPr lang="nl-NL" dirty="0"/>
              <a:t> </a:t>
            </a:r>
            <a:r>
              <a:rPr lang="nl-NL" dirty="0" err="1"/>
              <a:t>and</a:t>
            </a:r>
            <a:r>
              <a:rPr lang="nl-NL" dirty="0"/>
              <a:t> </a:t>
            </a:r>
            <a:r>
              <a:rPr lang="nl-NL" dirty="0" err="1"/>
              <a:t>cognition</a:t>
            </a:r>
            <a:endParaRPr lang="nl-NL" dirty="0"/>
          </a:p>
        </p:txBody>
      </p:sp>
      <p:sp>
        <p:nvSpPr>
          <p:cNvPr id="3" name="Tijdelijke aanduiding voor inhoud 2">
            <a:extLst>
              <a:ext uri="{FF2B5EF4-FFF2-40B4-BE49-F238E27FC236}">
                <a16:creationId xmlns:a16="http://schemas.microsoft.com/office/drawing/2014/main" id="{59233BFD-430C-B92C-0668-068616B76C8D}"/>
              </a:ext>
            </a:extLst>
          </p:cNvPr>
          <p:cNvSpPr>
            <a:spLocks noGrp="1"/>
          </p:cNvSpPr>
          <p:nvPr>
            <p:ph idx="1"/>
          </p:nvPr>
        </p:nvSpPr>
        <p:spPr>
          <a:xfrm>
            <a:off x="562897" y="1560154"/>
            <a:ext cx="6518211" cy="4351338"/>
          </a:xfrm>
        </p:spPr>
        <p:txBody>
          <a:bodyPr>
            <a:normAutofit/>
          </a:bodyPr>
          <a:lstStyle/>
          <a:p>
            <a:pPr marL="0" indent="0" algn="l">
              <a:buNone/>
            </a:pPr>
            <a:endParaRPr lang="en-US" sz="1800" dirty="0">
              <a:solidFill>
                <a:srgbClr val="000000"/>
              </a:solidFill>
              <a:latin typeface="URWPalladioL-Roma"/>
            </a:endParaRPr>
          </a:p>
          <a:p>
            <a:pPr marL="0" indent="0" algn="l">
              <a:buNone/>
            </a:pPr>
            <a:r>
              <a:rPr lang="en-US" dirty="0">
                <a:solidFill>
                  <a:srgbClr val="000000"/>
                </a:solidFill>
                <a:latin typeface="URWPalladioL-Roma"/>
              </a:rPr>
              <a:t>60% of h</a:t>
            </a:r>
            <a:r>
              <a:rPr lang="en-US" b="0" i="0" u="none" strike="noStrike" baseline="0" dirty="0">
                <a:solidFill>
                  <a:srgbClr val="000000"/>
                </a:solidFill>
                <a:latin typeface="URWPalladioL-Roma"/>
              </a:rPr>
              <a:t>umans with vestibular disorders have cognitive deficits</a:t>
            </a:r>
          </a:p>
          <a:p>
            <a:pPr marL="0" indent="0" algn="l">
              <a:buNone/>
            </a:pPr>
            <a:endParaRPr lang="en-US" b="0" i="0" u="none" strike="noStrike" baseline="0" dirty="0">
              <a:solidFill>
                <a:srgbClr val="000000"/>
              </a:solidFill>
              <a:latin typeface="URWPalladioL-Roma"/>
            </a:endParaRPr>
          </a:p>
          <a:p>
            <a:pPr marL="0" indent="0" algn="l">
              <a:buNone/>
            </a:pPr>
            <a:r>
              <a:rPr lang="en-US" b="1" i="0" u="none" strike="noStrike" baseline="0" dirty="0">
                <a:solidFill>
                  <a:srgbClr val="000000"/>
                </a:solidFill>
                <a:latin typeface="URWPalladioL-Roma"/>
              </a:rPr>
              <a:t>Spatial related:</a:t>
            </a:r>
          </a:p>
          <a:p>
            <a:r>
              <a:rPr lang="en-US" b="0" i="0" u="none" strike="noStrike" baseline="0" dirty="0">
                <a:solidFill>
                  <a:srgbClr val="000000"/>
                </a:solidFill>
                <a:latin typeface="URWPalladioL-Roma"/>
              </a:rPr>
              <a:t>spatial navigation</a:t>
            </a:r>
          </a:p>
          <a:p>
            <a:r>
              <a:rPr lang="en-US" b="0" i="0" u="none" strike="noStrike" baseline="0" dirty="0">
                <a:solidFill>
                  <a:srgbClr val="000000"/>
                </a:solidFill>
                <a:latin typeface="URWPalladioL-Roma"/>
              </a:rPr>
              <a:t>spatial learning</a:t>
            </a:r>
          </a:p>
          <a:p>
            <a:r>
              <a:rPr lang="en-US" b="0" i="0" u="none" strike="noStrike" baseline="0" dirty="0">
                <a:solidFill>
                  <a:srgbClr val="000000"/>
                </a:solidFill>
                <a:latin typeface="URWPalladioL-Roma"/>
              </a:rPr>
              <a:t>spatial memory</a:t>
            </a:r>
          </a:p>
          <a:p>
            <a:r>
              <a:rPr lang="en-US" b="0" i="0" u="none" strike="noStrike" baseline="0" dirty="0">
                <a:solidFill>
                  <a:srgbClr val="000000"/>
                </a:solidFill>
                <a:latin typeface="URWPalladioL-Roma"/>
              </a:rPr>
              <a:t>mental representation of the world</a:t>
            </a:r>
          </a:p>
          <a:p>
            <a:pPr marL="0" indent="0" algn="l">
              <a:buNone/>
            </a:pPr>
            <a:endParaRPr lang="en-US" sz="1800" dirty="0">
              <a:solidFill>
                <a:srgbClr val="000000"/>
              </a:solidFill>
              <a:latin typeface="URWPalladioL-Roma"/>
            </a:endParaRPr>
          </a:p>
        </p:txBody>
      </p:sp>
      <p:pic>
        <p:nvPicPr>
          <p:cNvPr id="4098" name="Picture 2" descr="Hedge maze - Wikipedia">
            <a:extLst>
              <a:ext uri="{FF2B5EF4-FFF2-40B4-BE49-F238E27FC236}">
                <a16:creationId xmlns:a16="http://schemas.microsoft.com/office/drawing/2014/main" id="{1DD3AEFE-ADF2-B5FC-E761-62B39ABD3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109" y="1881920"/>
            <a:ext cx="4943741" cy="3707806"/>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13B5DEBC-597D-25E0-12D4-15DC030CEDFA}"/>
              </a:ext>
            </a:extLst>
          </p:cNvPr>
          <p:cNvSpPr txBox="1"/>
          <p:nvPr/>
        </p:nvSpPr>
        <p:spPr>
          <a:xfrm>
            <a:off x="904568" y="6215308"/>
            <a:ext cx="10795818" cy="553998"/>
          </a:xfrm>
          <a:prstGeom prst="rect">
            <a:avLst/>
          </a:prstGeom>
          <a:noFill/>
        </p:spPr>
        <p:txBody>
          <a:bodyPr wrap="square">
            <a:spAutoFit/>
          </a:bodyPr>
          <a:lstStyle/>
          <a:p>
            <a:r>
              <a:rPr lang="en-US" sz="1000" b="0" i="0" dirty="0">
                <a:solidFill>
                  <a:srgbClr val="212121"/>
                </a:solidFill>
                <a:effectLst/>
                <a:highlight>
                  <a:srgbClr val="FFFFFF"/>
                </a:highlight>
              </a:rPr>
              <a:t>Smith LJ, Wilkinson D, </a:t>
            </a:r>
            <a:r>
              <a:rPr lang="en-US" sz="1000" b="0" i="0" dirty="0" err="1">
                <a:solidFill>
                  <a:srgbClr val="212121"/>
                </a:solidFill>
                <a:effectLst/>
                <a:highlight>
                  <a:srgbClr val="FFFFFF"/>
                </a:highlight>
              </a:rPr>
              <a:t>Bodani</a:t>
            </a:r>
            <a:r>
              <a:rPr lang="en-US" sz="1000" b="0" i="0" dirty="0">
                <a:solidFill>
                  <a:srgbClr val="212121"/>
                </a:solidFill>
                <a:effectLst/>
                <a:highlight>
                  <a:srgbClr val="FFFFFF"/>
                </a:highlight>
              </a:rPr>
              <a:t> M, </a:t>
            </a:r>
            <a:r>
              <a:rPr lang="en-US" sz="1000" b="0" i="0" dirty="0" err="1">
                <a:solidFill>
                  <a:srgbClr val="212121"/>
                </a:solidFill>
                <a:effectLst/>
                <a:highlight>
                  <a:srgbClr val="FFFFFF"/>
                </a:highlight>
              </a:rPr>
              <a:t>Surenthiran</a:t>
            </a:r>
            <a:r>
              <a:rPr lang="en-US" sz="1000" b="0" i="0" dirty="0">
                <a:solidFill>
                  <a:srgbClr val="212121"/>
                </a:solidFill>
                <a:effectLst/>
                <a:highlight>
                  <a:srgbClr val="FFFFFF"/>
                </a:highlight>
              </a:rPr>
              <a:t> SS. Cognition in vestibular disorders: state of the field, challenges, and priorities for the future. Front Neurol. 2024 Jan 18;15:1159174</a:t>
            </a:r>
          </a:p>
          <a:p>
            <a:r>
              <a:rPr lang="nl-NL" sz="1000" b="0" i="0" dirty="0">
                <a:solidFill>
                  <a:srgbClr val="222222"/>
                </a:solidFill>
                <a:effectLst/>
                <a:highlight>
                  <a:srgbClr val="FFFFFF"/>
                </a:highlight>
              </a:rPr>
              <a:t>Božanić </a:t>
            </a:r>
            <a:r>
              <a:rPr lang="nl-NL" sz="1000" b="0" i="0" dirty="0" err="1">
                <a:solidFill>
                  <a:srgbClr val="222222"/>
                </a:solidFill>
                <a:effectLst/>
                <a:highlight>
                  <a:srgbClr val="FFFFFF"/>
                </a:highlight>
              </a:rPr>
              <a:t>Urbančič</a:t>
            </a:r>
            <a:r>
              <a:rPr lang="nl-NL" sz="1000" b="0" i="0" dirty="0">
                <a:solidFill>
                  <a:srgbClr val="222222"/>
                </a:solidFill>
                <a:effectLst/>
                <a:highlight>
                  <a:srgbClr val="FFFFFF"/>
                </a:highlight>
              </a:rPr>
              <a:t>, N., </a:t>
            </a:r>
            <a:r>
              <a:rPr lang="nl-NL" sz="1000" b="0" i="0" dirty="0" err="1">
                <a:solidFill>
                  <a:srgbClr val="222222"/>
                </a:solidFill>
                <a:effectLst/>
                <a:highlight>
                  <a:srgbClr val="FFFFFF"/>
                </a:highlight>
              </a:rPr>
              <a:t>Battelino</a:t>
            </a:r>
            <a:r>
              <a:rPr lang="nl-NL" sz="1000" b="0" i="0" dirty="0">
                <a:solidFill>
                  <a:srgbClr val="222222"/>
                </a:solidFill>
                <a:effectLst/>
                <a:highlight>
                  <a:srgbClr val="FFFFFF"/>
                </a:highlight>
              </a:rPr>
              <a:t>, S., &amp; </a:t>
            </a:r>
            <a:r>
              <a:rPr lang="nl-NL" sz="1000" b="0" i="0" dirty="0" err="1">
                <a:solidFill>
                  <a:srgbClr val="222222"/>
                </a:solidFill>
                <a:effectLst/>
                <a:highlight>
                  <a:srgbClr val="FFFFFF"/>
                </a:highlight>
              </a:rPr>
              <a:t>Vozel</a:t>
            </a:r>
            <a:r>
              <a:rPr lang="nl-NL" sz="1000" b="0" i="0" dirty="0">
                <a:solidFill>
                  <a:srgbClr val="222222"/>
                </a:solidFill>
                <a:effectLst/>
                <a:highlight>
                  <a:srgbClr val="FFFFFF"/>
                </a:highlight>
              </a:rPr>
              <a:t>, D. (2023). </a:t>
            </a:r>
            <a:r>
              <a:rPr lang="nl-NL" sz="1000" b="0" i="0" dirty="0" err="1">
                <a:solidFill>
                  <a:srgbClr val="222222"/>
                </a:solidFill>
                <a:effectLst/>
                <a:highlight>
                  <a:srgbClr val="FFFFFF"/>
                </a:highlight>
              </a:rPr>
              <a:t>Appropriate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Vestibular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Stimulation</a:t>
            </a:r>
            <a:r>
              <a:rPr lang="nl-NL" sz="1000" b="0" i="0" dirty="0">
                <a:solidFill>
                  <a:srgbClr val="222222"/>
                </a:solidFill>
                <a:effectLst/>
                <a:highlight>
                  <a:srgbClr val="FFFFFF"/>
                </a:highlight>
              </a:rPr>
              <a:t> in </a:t>
            </a:r>
            <a:r>
              <a:rPr lang="nl-NL" sz="1000" b="0" i="0"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Adolescents</a:t>
            </a:r>
            <a:r>
              <a:rPr lang="nl-NL" sz="1000" b="0" i="0" dirty="0">
                <a:solidFill>
                  <a:srgbClr val="222222"/>
                </a:solidFill>
                <a:effectLst/>
                <a:highlight>
                  <a:srgbClr val="FFFFFF"/>
                </a:highlight>
              </a:rPr>
              <a:t>—A </a:t>
            </a:r>
            <a:r>
              <a:rPr lang="nl-NL" sz="1000" b="0" i="0" dirty="0" err="1">
                <a:solidFill>
                  <a:srgbClr val="222222"/>
                </a:solidFill>
                <a:effectLst/>
                <a:highlight>
                  <a:srgbClr val="FFFFFF"/>
                </a:highlight>
              </a:rPr>
              <a:t>Prerequisite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for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Normal</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Cognitive</a:t>
            </a:r>
            <a:r>
              <a:rPr lang="nl-NL" sz="1000" b="0" i="0" dirty="0">
                <a:solidFill>
                  <a:srgbClr val="222222"/>
                </a:solidFill>
                <a:effectLst/>
                <a:highlight>
                  <a:srgbClr val="FFFFFF"/>
                </a:highlight>
              </a:rPr>
              <a:t>, Motor Development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Bodily</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Homeostasis</a:t>
            </a:r>
            <a:r>
              <a:rPr lang="nl-NL" sz="1000" b="0" i="0" dirty="0">
                <a:solidFill>
                  <a:srgbClr val="222222"/>
                </a:solidFill>
                <a:effectLst/>
                <a:highlight>
                  <a:srgbClr val="FFFFFF"/>
                </a:highlight>
              </a:rPr>
              <a:t>—A Review. </a:t>
            </a:r>
            <a:r>
              <a:rPr lang="nl-NL" sz="1000" b="0" i="1"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1" dirty="0">
                <a:solidFill>
                  <a:srgbClr val="222222"/>
                </a:solidFill>
                <a:effectLst/>
                <a:highlight>
                  <a:srgbClr val="FFFFFF"/>
                </a:highlight>
              </a:rPr>
              <a:t>11</a:t>
            </a:r>
            <a:r>
              <a:rPr lang="nl-NL" sz="1000" b="0" i="0" dirty="0">
                <a:solidFill>
                  <a:srgbClr val="222222"/>
                </a:solidFill>
                <a:effectLst/>
                <a:highlight>
                  <a:srgbClr val="FFFFFF"/>
                </a:highlight>
              </a:rPr>
              <a:t>(1), 2.</a:t>
            </a:r>
            <a:endParaRPr lang="nl-NL" sz="1000" dirty="0"/>
          </a:p>
        </p:txBody>
      </p:sp>
    </p:spTree>
    <p:extLst>
      <p:ext uri="{BB962C8B-B14F-4D97-AF65-F5344CB8AC3E}">
        <p14:creationId xmlns:p14="http://schemas.microsoft.com/office/powerpoint/2010/main" val="100636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90F046-ADCA-C67A-65E1-E99320F5A59B}"/>
              </a:ext>
            </a:extLst>
          </p:cNvPr>
          <p:cNvSpPr>
            <a:spLocks noGrp="1"/>
          </p:cNvSpPr>
          <p:nvPr>
            <p:ph type="title"/>
          </p:nvPr>
        </p:nvSpPr>
        <p:spPr>
          <a:xfrm>
            <a:off x="1898855" y="365125"/>
            <a:ext cx="8394290" cy="1325563"/>
          </a:xfrm>
        </p:spPr>
        <p:txBody>
          <a:bodyPr/>
          <a:lstStyle/>
          <a:p>
            <a:r>
              <a:rPr lang="nl-NL" dirty="0" err="1"/>
              <a:t>Vestibular</a:t>
            </a:r>
            <a:r>
              <a:rPr lang="nl-NL" dirty="0"/>
              <a:t> </a:t>
            </a:r>
            <a:r>
              <a:rPr lang="nl-NL" dirty="0" err="1"/>
              <a:t>dysfunction</a:t>
            </a:r>
            <a:r>
              <a:rPr lang="nl-NL" dirty="0"/>
              <a:t> </a:t>
            </a:r>
            <a:r>
              <a:rPr lang="nl-NL" dirty="0" err="1"/>
              <a:t>and</a:t>
            </a:r>
            <a:r>
              <a:rPr lang="nl-NL" dirty="0"/>
              <a:t> </a:t>
            </a:r>
            <a:r>
              <a:rPr lang="nl-NL" dirty="0" err="1"/>
              <a:t>cognition</a:t>
            </a:r>
            <a:endParaRPr lang="nl-NL" dirty="0"/>
          </a:p>
        </p:txBody>
      </p:sp>
      <p:sp>
        <p:nvSpPr>
          <p:cNvPr id="3" name="Tijdelijke aanduiding voor inhoud 2">
            <a:extLst>
              <a:ext uri="{FF2B5EF4-FFF2-40B4-BE49-F238E27FC236}">
                <a16:creationId xmlns:a16="http://schemas.microsoft.com/office/drawing/2014/main" id="{CB3402DE-973A-73E3-537F-91A832429BDF}"/>
              </a:ext>
            </a:extLst>
          </p:cNvPr>
          <p:cNvSpPr>
            <a:spLocks noGrp="1"/>
          </p:cNvSpPr>
          <p:nvPr>
            <p:ph idx="1"/>
          </p:nvPr>
        </p:nvSpPr>
        <p:spPr>
          <a:xfrm>
            <a:off x="557867" y="1690688"/>
            <a:ext cx="5257800" cy="4351338"/>
          </a:xfrm>
        </p:spPr>
        <p:txBody>
          <a:bodyPr>
            <a:normAutofit/>
          </a:bodyPr>
          <a:lstStyle/>
          <a:p>
            <a:pPr marL="0" indent="0">
              <a:buNone/>
            </a:pPr>
            <a:r>
              <a:rPr lang="en-US" b="1" dirty="0"/>
              <a:t>Non-spatial related</a:t>
            </a:r>
          </a:p>
          <a:p>
            <a:pPr lvl="1"/>
            <a:endParaRPr lang="en-US" dirty="0"/>
          </a:p>
          <a:p>
            <a:pPr lvl="1"/>
            <a:r>
              <a:rPr lang="en-US" sz="2800" dirty="0"/>
              <a:t>Brain fog</a:t>
            </a:r>
          </a:p>
          <a:p>
            <a:pPr lvl="1"/>
            <a:r>
              <a:rPr lang="en-US" sz="2800" dirty="0">
                <a:solidFill>
                  <a:srgbClr val="000000"/>
                </a:solidFill>
                <a:latin typeface="URWPalladioL-Roma"/>
              </a:rPr>
              <a:t>O</a:t>
            </a:r>
            <a:r>
              <a:rPr lang="en-US" sz="2800" b="0" i="0" u="none" strike="noStrike" baseline="0" dirty="0">
                <a:solidFill>
                  <a:srgbClr val="000000"/>
                </a:solidFill>
                <a:latin typeface="URWPalladioL-Roma"/>
              </a:rPr>
              <a:t>bject recognition memory</a:t>
            </a:r>
          </a:p>
          <a:p>
            <a:pPr lvl="1"/>
            <a:r>
              <a:rPr lang="en-US" sz="2800" dirty="0"/>
              <a:t>Concentration problems</a:t>
            </a:r>
          </a:p>
          <a:p>
            <a:pPr lvl="1"/>
            <a:r>
              <a:rPr lang="en-US" sz="2800" dirty="0"/>
              <a:t>Difficulty multitasking</a:t>
            </a:r>
          </a:p>
          <a:p>
            <a:pPr lvl="1"/>
            <a:r>
              <a:rPr lang="en-US" sz="2800" dirty="0"/>
              <a:t>Word-finding problems</a:t>
            </a:r>
          </a:p>
          <a:p>
            <a:pPr lvl="1"/>
            <a:r>
              <a:rPr lang="en-US" sz="2800" dirty="0"/>
              <a:t>Memory issues</a:t>
            </a:r>
          </a:p>
          <a:p>
            <a:pPr lvl="1"/>
            <a:r>
              <a:rPr lang="en-US" sz="2800" b="0" i="0" u="none" strike="noStrike" baseline="0" dirty="0">
                <a:solidFill>
                  <a:srgbClr val="000000"/>
                </a:solidFill>
                <a:latin typeface="URWPalladioL-Roma"/>
              </a:rPr>
              <a:t>Numerical skills issues</a:t>
            </a:r>
            <a:endParaRPr lang="en-US" sz="2800" dirty="0"/>
          </a:p>
          <a:p>
            <a:pPr marL="457200" lvl="1" indent="0">
              <a:buNone/>
            </a:pPr>
            <a:endParaRPr lang="nl-NL" dirty="0"/>
          </a:p>
        </p:txBody>
      </p:sp>
      <p:pic>
        <p:nvPicPr>
          <p:cNvPr id="4" name="Afbeelding 3">
            <a:extLst>
              <a:ext uri="{FF2B5EF4-FFF2-40B4-BE49-F238E27FC236}">
                <a16:creationId xmlns:a16="http://schemas.microsoft.com/office/drawing/2014/main" id="{B905D785-3594-4E65-B4B5-5FF27BCCA5A8}"/>
              </a:ext>
            </a:extLst>
          </p:cNvPr>
          <p:cNvPicPr>
            <a:picLocks noChangeAspect="1"/>
          </p:cNvPicPr>
          <p:nvPr/>
        </p:nvPicPr>
        <p:blipFill>
          <a:blip r:embed="rId2"/>
          <a:stretch>
            <a:fillRect/>
          </a:stretch>
        </p:blipFill>
        <p:spPr>
          <a:xfrm>
            <a:off x="6634262" y="1966452"/>
            <a:ext cx="4665574" cy="2925096"/>
          </a:xfrm>
          <a:prstGeom prst="rect">
            <a:avLst/>
          </a:prstGeom>
        </p:spPr>
      </p:pic>
      <p:sp>
        <p:nvSpPr>
          <p:cNvPr id="6" name="Tekstvak 5">
            <a:extLst>
              <a:ext uri="{FF2B5EF4-FFF2-40B4-BE49-F238E27FC236}">
                <a16:creationId xmlns:a16="http://schemas.microsoft.com/office/drawing/2014/main" id="{2045ADC9-73C4-23A3-AD0D-9470CEC178BD}"/>
              </a:ext>
            </a:extLst>
          </p:cNvPr>
          <p:cNvSpPr txBox="1"/>
          <p:nvPr/>
        </p:nvSpPr>
        <p:spPr>
          <a:xfrm>
            <a:off x="1012722" y="6215876"/>
            <a:ext cx="10166556" cy="553998"/>
          </a:xfrm>
          <a:prstGeom prst="rect">
            <a:avLst/>
          </a:prstGeom>
          <a:noFill/>
        </p:spPr>
        <p:txBody>
          <a:bodyPr wrap="square">
            <a:spAutoFit/>
          </a:bodyPr>
          <a:lstStyle/>
          <a:p>
            <a:r>
              <a:rPr lang="en-US" sz="1000" b="0" i="0" dirty="0">
                <a:solidFill>
                  <a:srgbClr val="212121"/>
                </a:solidFill>
                <a:effectLst/>
                <a:highlight>
                  <a:srgbClr val="FFFFFF"/>
                </a:highlight>
              </a:rPr>
              <a:t>Smith LJ, Wilkinson D, </a:t>
            </a:r>
            <a:r>
              <a:rPr lang="en-US" sz="1000" b="0" i="0" dirty="0" err="1">
                <a:solidFill>
                  <a:srgbClr val="212121"/>
                </a:solidFill>
                <a:effectLst/>
                <a:highlight>
                  <a:srgbClr val="FFFFFF"/>
                </a:highlight>
              </a:rPr>
              <a:t>Bodani</a:t>
            </a:r>
            <a:r>
              <a:rPr lang="en-US" sz="1000" b="0" i="0" dirty="0">
                <a:solidFill>
                  <a:srgbClr val="212121"/>
                </a:solidFill>
                <a:effectLst/>
                <a:highlight>
                  <a:srgbClr val="FFFFFF"/>
                </a:highlight>
              </a:rPr>
              <a:t> M, </a:t>
            </a:r>
            <a:r>
              <a:rPr lang="en-US" sz="1000" b="0" i="0" dirty="0" err="1">
                <a:solidFill>
                  <a:srgbClr val="212121"/>
                </a:solidFill>
                <a:effectLst/>
                <a:highlight>
                  <a:srgbClr val="FFFFFF"/>
                </a:highlight>
              </a:rPr>
              <a:t>Surenthiran</a:t>
            </a:r>
            <a:r>
              <a:rPr lang="en-US" sz="1000" b="0" i="0" dirty="0">
                <a:solidFill>
                  <a:srgbClr val="212121"/>
                </a:solidFill>
                <a:effectLst/>
                <a:highlight>
                  <a:srgbClr val="FFFFFF"/>
                </a:highlight>
              </a:rPr>
              <a:t> SS. Cognition in vestibular disorders: state of the field, challenges, and priorities for the future. Front Neurol. 2024 Jan 18;15:1159174</a:t>
            </a:r>
          </a:p>
          <a:p>
            <a:r>
              <a:rPr lang="nl-NL" sz="1000" b="0" i="0" dirty="0">
                <a:solidFill>
                  <a:srgbClr val="222222"/>
                </a:solidFill>
                <a:effectLst/>
                <a:highlight>
                  <a:srgbClr val="FFFFFF"/>
                </a:highlight>
              </a:rPr>
              <a:t>Božanić </a:t>
            </a:r>
            <a:r>
              <a:rPr lang="nl-NL" sz="1000" b="0" i="0" dirty="0" err="1">
                <a:solidFill>
                  <a:srgbClr val="222222"/>
                </a:solidFill>
                <a:effectLst/>
                <a:highlight>
                  <a:srgbClr val="FFFFFF"/>
                </a:highlight>
              </a:rPr>
              <a:t>Urbančič</a:t>
            </a:r>
            <a:r>
              <a:rPr lang="nl-NL" sz="1000" b="0" i="0" dirty="0">
                <a:solidFill>
                  <a:srgbClr val="222222"/>
                </a:solidFill>
                <a:effectLst/>
                <a:highlight>
                  <a:srgbClr val="FFFFFF"/>
                </a:highlight>
              </a:rPr>
              <a:t>, N., </a:t>
            </a:r>
            <a:r>
              <a:rPr lang="nl-NL" sz="1000" b="0" i="0" dirty="0" err="1">
                <a:solidFill>
                  <a:srgbClr val="222222"/>
                </a:solidFill>
                <a:effectLst/>
                <a:highlight>
                  <a:srgbClr val="FFFFFF"/>
                </a:highlight>
              </a:rPr>
              <a:t>Battelino</a:t>
            </a:r>
            <a:r>
              <a:rPr lang="nl-NL" sz="1000" b="0" i="0" dirty="0">
                <a:solidFill>
                  <a:srgbClr val="222222"/>
                </a:solidFill>
                <a:effectLst/>
                <a:highlight>
                  <a:srgbClr val="FFFFFF"/>
                </a:highlight>
              </a:rPr>
              <a:t>, S., &amp; </a:t>
            </a:r>
            <a:r>
              <a:rPr lang="nl-NL" sz="1000" b="0" i="0" dirty="0" err="1">
                <a:solidFill>
                  <a:srgbClr val="222222"/>
                </a:solidFill>
                <a:effectLst/>
                <a:highlight>
                  <a:srgbClr val="FFFFFF"/>
                </a:highlight>
              </a:rPr>
              <a:t>Vozel</a:t>
            </a:r>
            <a:r>
              <a:rPr lang="nl-NL" sz="1000" b="0" i="0" dirty="0">
                <a:solidFill>
                  <a:srgbClr val="222222"/>
                </a:solidFill>
                <a:effectLst/>
                <a:highlight>
                  <a:srgbClr val="FFFFFF"/>
                </a:highlight>
              </a:rPr>
              <a:t>, D. (2023). </a:t>
            </a:r>
            <a:r>
              <a:rPr lang="nl-NL" sz="1000" b="0" i="0" dirty="0" err="1">
                <a:solidFill>
                  <a:srgbClr val="222222"/>
                </a:solidFill>
                <a:effectLst/>
                <a:highlight>
                  <a:srgbClr val="FFFFFF"/>
                </a:highlight>
              </a:rPr>
              <a:t>Appropriate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Vestibular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Stimulation</a:t>
            </a:r>
            <a:r>
              <a:rPr lang="nl-NL" sz="1000" b="0" i="0" dirty="0">
                <a:solidFill>
                  <a:srgbClr val="222222"/>
                </a:solidFill>
                <a:effectLst/>
                <a:highlight>
                  <a:srgbClr val="FFFFFF"/>
                </a:highlight>
              </a:rPr>
              <a:t> in </a:t>
            </a:r>
            <a:r>
              <a:rPr lang="nl-NL" sz="1000" b="0" i="0"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Adolescents</a:t>
            </a:r>
            <a:r>
              <a:rPr lang="nl-NL" sz="1000" b="0" i="0" dirty="0">
                <a:solidFill>
                  <a:srgbClr val="222222"/>
                </a:solidFill>
                <a:effectLst/>
                <a:highlight>
                  <a:srgbClr val="FFFFFF"/>
                </a:highlight>
              </a:rPr>
              <a:t>—A </a:t>
            </a:r>
            <a:r>
              <a:rPr lang="nl-NL" sz="1000" b="0" i="0" dirty="0" err="1">
                <a:solidFill>
                  <a:srgbClr val="222222"/>
                </a:solidFill>
                <a:effectLst/>
                <a:highlight>
                  <a:srgbClr val="FFFFFF"/>
                </a:highlight>
              </a:rPr>
              <a:t>Prerequisite</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for</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Normal</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Cognitive</a:t>
            </a:r>
            <a:r>
              <a:rPr lang="nl-NL" sz="1000" b="0" i="0" dirty="0">
                <a:solidFill>
                  <a:srgbClr val="222222"/>
                </a:solidFill>
                <a:effectLst/>
                <a:highlight>
                  <a:srgbClr val="FFFFFF"/>
                </a:highlight>
              </a:rPr>
              <a:t>, Motor Development </a:t>
            </a:r>
            <a:r>
              <a:rPr lang="nl-NL" sz="1000" b="0" i="0" dirty="0" err="1">
                <a:solidFill>
                  <a:srgbClr val="222222"/>
                </a:solidFill>
                <a:effectLst/>
                <a:highlight>
                  <a:srgbClr val="FFFFFF"/>
                </a:highlight>
              </a:rPr>
              <a:t>and</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Bodily</a:t>
            </a:r>
            <a:r>
              <a:rPr lang="nl-NL" sz="1000" b="0" i="0" dirty="0">
                <a:solidFill>
                  <a:srgbClr val="222222"/>
                </a:solidFill>
                <a:effectLst/>
                <a:highlight>
                  <a:srgbClr val="FFFFFF"/>
                </a:highlight>
              </a:rPr>
              <a:t> </a:t>
            </a:r>
            <a:r>
              <a:rPr lang="nl-NL" sz="1000" b="0" i="0" dirty="0" err="1">
                <a:solidFill>
                  <a:srgbClr val="222222"/>
                </a:solidFill>
                <a:effectLst/>
                <a:highlight>
                  <a:srgbClr val="FFFFFF"/>
                </a:highlight>
              </a:rPr>
              <a:t>Homeostasis</a:t>
            </a:r>
            <a:r>
              <a:rPr lang="nl-NL" sz="1000" b="0" i="0" dirty="0">
                <a:solidFill>
                  <a:srgbClr val="222222"/>
                </a:solidFill>
                <a:effectLst/>
                <a:highlight>
                  <a:srgbClr val="FFFFFF"/>
                </a:highlight>
              </a:rPr>
              <a:t>—A Review. </a:t>
            </a:r>
            <a:r>
              <a:rPr lang="nl-NL" sz="1000" b="0" i="1" dirty="0" err="1">
                <a:solidFill>
                  <a:srgbClr val="222222"/>
                </a:solidFill>
                <a:effectLst/>
                <a:highlight>
                  <a:srgbClr val="FFFFFF"/>
                </a:highlight>
              </a:rPr>
              <a:t>Children</a:t>
            </a:r>
            <a:r>
              <a:rPr lang="nl-NL" sz="1000" b="0" i="0" dirty="0">
                <a:solidFill>
                  <a:srgbClr val="222222"/>
                </a:solidFill>
                <a:effectLst/>
                <a:highlight>
                  <a:srgbClr val="FFFFFF"/>
                </a:highlight>
              </a:rPr>
              <a:t>, </a:t>
            </a:r>
            <a:r>
              <a:rPr lang="nl-NL" sz="1000" b="0" i="1" dirty="0">
                <a:solidFill>
                  <a:srgbClr val="222222"/>
                </a:solidFill>
                <a:effectLst/>
                <a:highlight>
                  <a:srgbClr val="FFFFFF"/>
                </a:highlight>
              </a:rPr>
              <a:t>11</a:t>
            </a:r>
            <a:r>
              <a:rPr lang="nl-NL" sz="1000" b="0" i="0" dirty="0">
                <a:solidFill>
                  <a:srgbClr val="222222"/>
                </a:solidFill>
                <a:effectLst/>
                <a:highlight>
                  <a:srgbClr val="FFFFFF"/>
                </a:highlight>
              </a:rPr>
              <a:t>(1), 2.</a:t>
            </a:r>
            <a:endParaRPr lang="nl-NL" sz="1000" dirty="0"/>
          </a:p>
        </p:txBody>
      </p:sp>
    </p:spTree>
    <p:extLst>
      <p:ext uri="{BB962C8B-B14F-4D97-AF65-F5344CB8AC3E}">
        <p14:creationId xmlns:p14="http://schemas.microsoft.com/office/powerpoint/2010/main" val="1469574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9DDBC2-D614-5FFC-1619-6874F6BB1011}"/>
              </a:ext>
            </a:extLst>
          </p:cNvPr>
          <p:cNvSpPr>
            <a:spLocks noGrp="1"/>
          </p:cNvSpPr>
          <p:nvPr>
            <p:ph type="title"/>
          </p:nvPr>
        </p:nvSpPr>
        <p:spPr>
          <a:xfrm>
            <a:off x="1662880" y="526017"/>
            <a:ext cx="8866239" cy="1325563"/>
          </a:xfrm>
        </p:spPr>
        <p:txBody>
          <a:bodyPr>
            <a:normAutofit/>
          </a:bodyPr>
          <a:lstStyle/>
          <a:p>
            <a:pPr marL="0" indent="0">
              <a:buNone/>
            </a:pPr>
            <a:r>
              <a:rPr lang="en-US" sz="4000" dirty="0"/>
              <a:t>Vestibular Influences: Balancing the Brain</a:t>
            </a:r>
          </a:p>
        </p:txBody>
      </p:sp>
      <p:sp>
        <p:nvSpPr>
          <p:cNvPr id="3" name="Tijdelijke aanduiding voor inhoud 2">
            <a:extLst>
              <a:ext uri="{FF2B5EF4-FFF2-40B4-BE49-F238E27FC236}">
                <a16:creationId xmlns:a16="http://schemas.microsoft.com/office/drawing/2014/main" id="{966F603E-A7F4-2E34-815D-3B0793815FD5}"/>
              </a:ext>
            </a:extLst>
          </p:cNvPr>
          <p:cNvSpPr>
            <a:spLocks noGrp="1"/>
          </p:cNvSpPr>
          <p:nvPr>
            <p:ph idx="1"/>
          </p:nvPr>
        </p:nvSpPr>
        <p:spPr>
          <a:xfrm>
            <a:off x="344130" y="1414045"/>
            <a:ext cx="7334864" cy="4351338"/>
          </a:xfrm>
        </p:spPr>
        <p:txBody>
          <a:bodyPr>
            <a:normAutofit/>
          </a:bodyPr>
          <a:lstStyle/>
          <a:p>
            <a:endParaRPr lang="en-US" b="1" dirty="0"/>
          </a:p>
          <a:p>
            <a:pPr marL="0" indent="0">
              <a:buNone/>
            </a:pPr>
            <a:r>
              <a:rPr lang="en-US" b="1" dirty="0"/>
              <a:t>In Humans!</a:t>
            </a:r>
          </a:p>
          <a:p>
            <a:r>
              <a:rPr lang="en-US" dirty="0"/>
              <a:t>Cognitive deficits improve upon vestibular activation</a:t>
            </a:r>
          </a:p>
          <a:p>
            <a:r>
              <a:rPr lang="en-US" dirty="0"/>
              <a:t>If done asymmetrically in right cortical lesions</a:t>
            </a:r>
          </a:p>
          <a:p>
            <a:r>
              <a:rPr lang="en-US" dirty="0"/>
              <a:t>Improvement of symptoms by:</a:t>
            </a:r>
          </a:p>
          <a:p>
            <a:pPr lvl="1"/>
            <a:r>
              <a:rPr lang="en-US" dirty="0"/>
              <a:t>Increasing vestibular input on lesioned side</a:t>
            </a:r>
          </a:p>
          <a:p>
            <a:pPr lvl="1"/>
            <a:r>
              <a:rPr lang="en-US" dirty="0"/>
              <a:t>Decreasing input on the contralateral side</a:t>
            </a:r>
          </a:p>
          <a:p>
            <a:endParaRPr lang="nl-NL" dirty="0"/>
          </a:p>
        </p:txBody>
      </p:sp>
      <p:sp>
        <p:nvSpPr>
          <p:cNvPr id="5" name="Tekstvak 4">
            <a:extLst>
              <a:ext uri="{FF2B5EF4-FFF2-40B4-BE49-F238E27FC236}">
                <a16:creationId xmlns:a16="http://schemas.microsoft.com/office/drawing/2014/main" id="{A5B3F45D-EBD5-0099-CEA6-913B0F89C9C4}"/>
              </a:ext>
            </a:extLst>
          </p:cNvPr>
          <p:cNvSpPr txBox="1"/>
          <p:nvPr/>
        </p:nvSpPr>
        <p:spPr>
          <a:xfrm>
            <a:off x="838200" y="6215876"/>
            <a:ext cx="11049000" cy="400110"/>
          </a:xfrm>
          <a:prstGeom prst="rect">
            <a:avLst/>
          </a:prstGeom>
          <a:noFill/>
        </p:spPr>
        <p:txBody>
          <a:bodyPr wrap="square">
            <a:spAutoFit/>
          </a:bodyPr>
          <a:lstStyle/>
          <a:p>
            <a:r>
              <a:rPr lang="nl-NL" sz="1000" b="0" i="0" dirty="0">
                <a:solidFill>
                  <a:srgbClr val="212121"/>
                </a:solidFill>
                <a:effectLst/>
                <a:highlight>
                  <a:srgbClr val="FFFFFF"/>
                </a:highlight>
              </a:rPr>
              <a:t>De </a:t>
            </a:r>
            <a:r>
              <a:rPr lang="nl-NL" sz="1000" b="0" i="0" dirty="0" err="1">
                <a:solidFill>
                  <a:srgbClr val="212121"/>
                </a:solidFill>
                <a:effectLst/>
                <a:highlight>
                  <a:srgbClr val="FFFFFF"/>
                </a:highlight>
              </a:rPr>
              <a:t>Cicco</a:t>
            </a:r>
            <a:r>
              <a:rPr lang="nl-NL" sz="1000" b="0" i="0" dirty="0">
                <a:solidFill>
                  <a:srgbClr val="212121"/>
                </a:solidFill>
                <a:effectLst/>
                <a:highlight>
                  <a:srgbClr val="FFFFFF"/>
                </a:highlight>
              </a:rPr>
              <a:t> V, </a:t>
            </a:r>
            <a:r>
              <a:rPr lang="nl-NL" sz="1000" b="0" i="0" dirty="0" err="1">
                <a:solidFill>
                  <a:srgbClr val="212121"/>
                </a:solidFill>
                <a:effectLst/>
                <a:highlight>
                  <a:srgbClr val="FFFFFF"/>
                </a:highlight>
              </a:rPr>
              <a:t>Tramonti</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Fantozzi</a:t>
            </a:r>
            <a:r>
              <a:rPr lang="nl-NL" sz="1000" b="0" i="0" dirty="0">
                <a:solidFill>
                  <a:srgbClr val="212121"/>
                </a:solidFill>
                <a:effectLst/>
                <a:highlight>
                  <a:srgbClr val="FFFFFF"/>
                </a:highlight>
              </a:rPr>
              <a:t> MP, </a:t>
            </a:r>
            <a:r>
              <a:rPr lang="nl-NL" sz="1000" b="0" i="0" dirty="0" err="1">
                <a:solidFill>
                  <a:srgbClr val="212121"/>
                </a:solidFill>
                <a:effectLst/>
                <a:highlight>
                  <a:srgbClr val="FFFFFF"/>
                </a:highlight>
              </a:rPr>
              <a:t>Cataldo</a:t>
            </a:r>
            <a:r>
              <a:rPr lang="nl-NL" sz="1000" b="0" i="0" dirty="0">
                <a:solidFill>
                  <a:srgbClr val="212121"/>
                </a:solidFill>
                <a:effectLst/>
                <a:highlight>
                  <a:srgbClr val="FFFFFF"/>
                </a:highlight>
              </a:rPr>
              <a:t> E, </a:t>
            </a:r>
            <a:r>
              <a:rPr lang="nl-NL" sz="1000" b="0" i="0" dirty="0" err="1">
                <a:solidFill>
                  <a:srgbClr val="212121"/>
                </a:solidFill>
                <a:effectLst/>
                <a:highlight>
                  <a:srgbClr val="FFFFFF"/>
                </a:highlight>
              </a:rPr>
              <a:t>Barresi</a:t>
            </a:r>
            <a:r>
              <a:rPr lang="nl-NL" sz="1000" b="0" i="0" dirty="0">
                <a:solidFill>
                  <a:srgbClr val="212121"/>
                </a:solidFill>
                <a:effectLst/>
                <a:highlight>
                  <a:srgbClr val="FFFFFF"/>
                </a:highlight>
              </a:rPr>
              <a:t> M, </a:t>
            </a:r>
            <a:r>
              <a:rPr lang="nl-NL" sz="1000" b="0" i="0" dirty="0" err="1">
                <a:solidFill>
                  <a:srgbClr val="212121"/>
                </a:solidFill>
                <a:effectLst/>
                <a:highlight>
                  <a:srgbClr val="FFFFFF"/>
                </a:highlight>
              </a:rPr>
              <a:t>Bruschini</a:t>
            </a:r>
            <a:r>
              <a:rPr lang="nl-NL" sz="1000" b="0" i="0" dirty="0">
                <a:solidFill>
                  <a:srgbClr val="212121"/>
                </a:solidFill>
                <a:effectLst/>
                <a:highlight>
                  <a:srgbClr val="FFFFFF"/>
                </a:highlight>
              </a:rPr>
              <a:t> L, </a:t>
            </a:r>
            <a:r>
              <a:rPr lang="nl-NL" sz="1000" b="0" i="0" dirty="0" err="1">
                <a:solidFill>
                  <a:srgbClr val="212121"/>
                </a:solidFill>
                <a:effectLst/>
                <a:highlight>
                  <a:srgbClr val="FFFFFF"/>
                </a:highlight>
              </a:rPr>
              <a:t>Faraguna</a:t>
            </a:r>
            <a:r>
              <a:rPr lang="nl-NL" sz="1000" b="0" i="0" dirty="0">
                <a:solidFill>
                  <a:srgbClr val="212121"/>
                </a:solidFill>
                <a:effectLst/>
                <a:highlight>
                  <a:srgbClr val="FFFFFF"/>
                </a:highlight>
              </a:rPr>
              <a:t> U, </a:t>
            </a:r>
            <a:r>
              <a:rPr lang="nl-NL" sz="1000" b="0" i="0" dirty="0" err="1">
                <a:solidFill>
                  <a:srgbClr val="212121"/>
                </a:solidFill>
                <a:effectLst/>
                <a:highlight>
                  <a:srgbClr val="FFFFFF"/>
                </a:highlight>
              </a:rPr>
              <a:t>Manzoni</a:t>
            </a:r>
            <a:r>
              <a:rPr lang="nl-NL" sz="1000" b="0" i="0" dirty="0">
                <a:solidFill>
                  <a:srgbClr val="212121"/>
                </a:solidFill>
                <a:effectLst/>
                <a:highlight>
                  <a:srgbClr val="FFFFFF"/>
                </a:highlight>
              </a:rPr>
              <a:t> D. Trigeminal, </a:t>
            </a:r>
            <a:r>
              <a:rPr lang="nl-NL" sz="1000" b="0" i="0" dirty="0" err="1">
                <a:solidFill>
                  <a:srgbClr val="212121"/>
                </a:solidFill>
                <a:effectLst/>
                <a:highlight>
                  <a:srgbClr val="FFFFFF"/>
                </a:highlight>
              </a:rPr>
              <a:t>Visceral</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and</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Vestibular</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Inputs</a:t>
            </a:r>
            <a:r>
              <a:rPr lang="nl-NL" sz="1000" b="0" i="0" dirty="0">
                <a:solidFill>
                  <a:srgbClr val="212121"/>
                </a:solidFill>
                <a:effectLst/>
                <a:highlight>
                  <a:srgbClr val="FFFFFF"/>
                </a:highlight>
              </a:rPr>
              <a:t> May </a:t>
            </a:r>
            <a:r>
              <a:rPr lang="nl-NL" sz="1000" b="0" i="0" dirty="0" err="1">
                <a:solidFill>
                  <a:srgbClr val="212121"/>
                </a:solidFill>
                <a:effectLst/>
                <a:highlight>
                  <a:srgbClr val="FFFFFF"/>
                </a:highlight>
              </a:rPr>
              <a:t>Improve</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Cognitive</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Functions</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by</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Acting</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through</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the</a:t>
            </a:r>
            <a:r>
              <a:rPr lang="nl-NL" sz="1000" b="0" i="0" dirty="0">
                <a:solidFill>
                  <a:srgbClr val="212121"/>
                </a:solidFill>
                <a:effectLst/>
                <a:highlight>
                  <a:srgbClr val="FFFFFF"/>
                </a:highlight>
              </a:rPr>
              <a:t> Locus </a:t>
            </a:r>
            <a:r>
              <a:rPr lang="nl-NL" sz="1000" b="0" i="0" dirty="0" err="1">
                <a:solidFill>
                  <a:srgbClr val="212121"/>
                </a:solidFill>
                <a:effectLst/>
                <a:highlight>
                  <a:srgbClr val="FFFFFF"/>
                </a:highlight>
              </a:rPr>
              <a:t>Coeruleus</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and</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the</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Ascending</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Reticular</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Activating</a:t>
            </a:r>
            <a:r>
              <a:rPr lang="nl-NL" sz="1000" b="0" i="0" dirty="0">
                <a:solidFill>
                  <a:srgbClr val="212121"/>
                </a:solidFill>
                <a:effectLst/>
                <a:highlight>
                  <a:srgbClr val="FFFFFF"/>
                </a:highlight>
              </a:rPr>
              <a:t> System: A New Hypothesis. Front </a:t>
            </a:r>
            <a:r>
              <a:rPr lang="nl-NL" sz="1000" b="0" i="0" dirty="0" err="1">
                <a:solidFill>
                  <a:srgbClr val="212121"/>
                </a:solidFill>
                <a:effectLst/>
                <a:highlight>
                  <a:srgbClr val="FFFFFF"/>
                </a:highlight>
              </a:rPr>
              <a:t>Neuroanat</a:t>
            </a:r>
            <a:r>
              <a:rPr lang="nl-NL" sz="1000" b="0" i="0" dirty="0">
                <a:solidFill>
                  <a:srgbClr val="212121"/>
                </a:solidFill>
                <a:effectLst/>
                <a:highlight>
                  <a:srgbClr val="FFFFFF"/>
                </a:highlight>
              </a:rPr>
              <a:t>. 2018 Jan 8;11:130. </a:t>
            </a:r>
            <a:endParaRPr lang="nl-NL" sz="1000" dirty="0"/>
          </a:p>
        </p:txBody>
      </p:sp>
      <p:pic>
        <p:nvPicPr>
          <p:cNvPr id="9220" name="Picture 4" descr="Pre-order The Matter With Things by Dr Iain McGilchrist - YouTube">
            <a:extLst>
              <a:ext uri="{FF2B5EF4-FFF2-40B4-BE49-F238E27FC236}">
                <a16:creationId xmlns:a16="http://schemas.microsoft.com/office/drawing/2014/main" id="{AA96A829-C634-BDAE-4FA5-189958D16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39" y="2241466"/>
            <a:ext cx="4178709" cy="313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525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0FDDC-7F21-DD14-9943-042D5C9C33C8}"/>
              </a:ext>
            </a:extLst>
          </p:cNvPr>
          <p:cNvSpPr>
            <a:spLocks noGrp="1"/>
          </p:cNvSpPr>
          <p:nvPr>
            <p:ph type="title"/>
          </p:nvPr>
        </p:nvSpPr>
        <p:spPr>
          <a:xfrm>
            <a:off x="838200" y="365125"/>
            <a:ext cx="9947787" cy="1325563"/>
          </a:xfrm>
        </p:spPr>
        <p:txBody>
          <a:bodyPr/>
          <a:lstStyle/>
          <a:p>
            <a:r>
              <a:rPr lang="nl-NL" dirty="0" err="1"/>
              <a:t>Vestibular</a:t>
            </a:r>
            <a:r>
              <a:rPr lang="nl-NL" dirty="0"/>
              <a:t> </a:t>
            </a:r>
            <a:r>
              <a:rPr lang="nl-NL" dirty="0" err="1"/>
              <a:t>dysfunction</a:t>
            </a:r>
            <a:r>
              <a:rPr lang="nl-NL" dirty="0"/>
              <a:t> – long term </a:t>
            </a:r>
            <a:r>
              <a:rPr lang="nl-NL" dirty="0" err="1"/>
              <a:t>effects</a:t>
            </a:r>
            <a:r>
              <a:rPr lang="nl-NL" dirty="0"/>
              <a:t>? </a:t>
            </a:r>
          </a:p>
        </p:txBody>
      </p:sp>
      <p:sp>
        <p:nvSpPr>
          <p:cNvPr id="3" name="Tijdelijke aanduiding voor inhoud 2">
            <a:extLst>
              <a:ext uri="{FF2B5EF4-FFF2-40B4-BE49-F238E27FC236}">
                <a16:creationId xmlns:a16="http://schemas.microsoft.com/office/drawing/2014/main" id="{92957C93-326D-B29E-04C4-FDCA2748C62D}"/>
              </a:ext>
            </a:extLst>
          </p:cNvPr>
          <p:cNvSpPr>
            <a:spLocks noGrp="1"/>
          </p:cNvSpPr>
          <p:nvPr>
            <p:ph idx="1"/>
          </p:nvPr>
        </p:nvSpPr>
        <p:spPr>
          <a:xfrm>
            <a:off x="258096" y="1711683"/>
            <a:ext cx="6093543" cy="4603802"/>
          </a:xfrm>
        </p:spPr>
        <p:txBody>
          <a:bodyPr>
            <a:normAutofit/>
          </a:bodyPr>
          <a:lstStyle/>
          <a:p>
            <a:r>
              <a:rPr lang="nl-NL" sz="2400" dirty="0" err="1">
                <a:sym typeface="Wingdings" panose="05000000000000000000" pitchFamily="2" charset="2"/>
              </a:rPr>
              <a:t>Hippocampal</a:t>
            </a:r>
            <a:r>
              <a:rPr lang="nl-NL" sz="2400" dirty="0">
                <a:sym typeface="Wingdings" panose="05000000000000000000" pitchFamily="2" charset="2"/>
              </a:rPr>
              <a:t> </a:t>
            </a:r>
            <a:r>
              <a:rPr lang="nl-NL" sz="2400" dirty="0" err="1">
                <a:sym typeface="Wingdings" panose="05000000000000000000" pitchFamily="2" charset="2"/>
              </a:rPr>
              <a:t>atrophy</a:t>
            </a:r>
            <a:endParaRPr lang="nl-NL" sz="2400" dirty="0">
              <a:sym typeface="Wingdings" panose="05000000000000000000" pitchFamily="2" charset="2"/>
            </a:endParaRPr>
          </a:p>
          <a:p>
            <a:r>
              <a:rPr lang="nl-NL" sz="2400" dirty="0" err="1">
                <a:sym typeface="Wingdings" panose="05000000000000000000" pitchFamily="2" charset="2"/>
              </a:rPr>
              <a:t>Anterior</a:t>
            </a:r>
            <a:r>
              <a:rPr lang="nl-NL" sz="2400" dirty="0">
                <a:sym typeface="Wingdings" panose="05000000000000000000" pitchFamily="2" charset="2"/>
              </a:rPr>
              <a:t> hippocampus in </a:t>
            </a:r>
            <a:r>
              <a:rPr lang="nl-NL" sz="2400" dirty="0" err="1">
                <a:sym typeface="Wingdings" panose="05000000000000000000" pitchFamily="2" charset="2"/>
              </a:rPr>
              <a:t>particular</a:t>
            </a:r>
            <a:r>
              <a:rPr lang="nl-NL" sz="2400" dirty="0">
                <a:sym typeface="Wingdings" panose="05000000000000000000" pitchFamily="2" charset="2"/>
              </a:rPr>
              <a:t>: AD</a:t>
            </a:r>
          </a:p>
          <a:p>
            <a:r>
              <a:rPr lang="nl-NL" sz="2400" dirty="0" err="1">
                <a:sym typeface="Wingdings" panose="05000000000000000000" pitchFamily="2" charset="2"/>
              </a:rPr>
              <a:t>Degeneration</a:t>
            </a:r>
            <a:r>
              <a:rPr lang="nl-NL" sz="2400" dirty="0">
                <a:sym typeface="Wingdings" panose="05000000000000000000" pitchFamily="2" charset="2"/>
              </a:rPr>
              <a:t> of </a:t>
            </a:r>
            <a:r>
              <a:rPr lang="nl-NL" sz="2400" dirty="0" err="1">
                <a:sym typeface="Wingdings" panose="05000000000000000000" pitchFamily="2" charset="2"/>
              </a:rPr>
              <a:t>the</a:t>
            </a:r>
            <a:r>
              <a:rPr lang="nl-NL" sz="2400" dirty="0">
                <a:sym typeface="Wingdings" panose="05000000000000000000" pitchFamily="2" charset="2"/>
              </a:rPr>
              <a:t> </a:t>
            </a:r>
            <a:r>
              <a:rPr lang="nl-NL" sz="2400" dirty="0" err="1">
                <a:sym typeface="Wingdings" panose="05000000000000000000" pitchFamily="2" charset="2"/>
              </a:rPr>
              <a:t>vestibulolimbic</a:t>
            </a:r>
            <a:r>
              <a:rPr lang="nl-NL" sz="2400" dirty="0">
                <a:sym typeface="Wingdings" panose="05000000000000000000" pitchFamily="2" charset="2"/>
              </a:rPr>
              <a:t>/-</a:t>
            </a:r>
            <a:r>
              <a:rPr lang="nl-NL" sz="2400" dirty="0" err="1">
                <a:sym typeface="Wingdings" panose="05000000000000000000" pitchFamily="2" charset="2"/>
              </a:rPr>
              <a:t>cortical</a:t>
            </a:r>
            <a:r>
              <a:rPr lang="nl-NL" sz="2400" dirty="0">
                <a:sym typeface="Wingdings" panose="05000000000000000000" pitchFamily="2" charset="2"/>
              </a:rPr>
              <a:t> </a:t>
            </a:r>
            <a:r>
              <a:rPr lang="nl-NL" sz="2400" dirty="0" err="1">
                <a:sym typeface="Wingdings" panose="05000000000000000000" pitchFamily="2" charset="2"/>
              </a:rPr>
              <a:t>pathways</a:t>
            </a:r>
            <a:endParaRPr lang="nl-NL" sz="2400" dirty="0">
              <a:sym typeface="Wingdings" panose="05000000000000000000" pitchFamily="2" charset="2"/>
            </a:endParaRPr>
          </a:p>
          <a:p>
            <a:r>
              <a:rPr lang="nl-NL" sz="2400" dirty="0">
                <a:sym typeface="Wingdings" panose="05000000000000000000" pitchFamily="2" charset="2"/>
              </a:rPr>
              <a:t>Or?</a:t>
            </a:r>
          </a:p>
          <a:p>
            <a:r>
              <a:rPr lang="nl-NL" sz="2400" dirty="0" err="1">
                <a:sym typeface="Wingdings" panose="05000000000000000000" pitchFamily="2" charset="2"/>
              </a:rPr>
              <a:t>Lack</a:t>
            </a:r>
            <a:r>
              <a:rPr lang="nl-NL" sz="2400" dirty="0">
                <a:sym typeface="Wingdings" panose="05000000000000000000" pitchFamily="2" charset="2"/>
              </a:rPr>
              <a:t> of </a:t>
            </a:r>
            <a:r>
              <a:rPr lang="nl-NL" sz="2400" dirty="0" err="1">
                <a:sym typeface="Wingdings" panose="05000000000000000000" pitchFamily="2" charset="2"/>
              </a:rPr>
              <a:t>movement</a:t>
            </a:r>
            <a:r>
              <a:rPr lang="nl-NL" sz="2400" dirty="0">
                <a:sym typeface="Wingdings" panose="05000000000000000000" pitchFamily="2" charset="2"/>
              </a:rPr>
              <a:t>… </a:t>
            </a:r>
            <a:r>
              <a:rPr lang="nl-NL" sz="2400" dirty="0" err="1">
                <a:sym typeface="Wingdings" panose="05000000000000000000" pitchFamily="2" charset="2"/>
              </a:rPr>
              <a:t>due</a:t>
            </a:r>
            <a:r>
              <a:rPr lang="nl-NL" sz="2400" dirty="0">
                <a:sym typeface="Wingdings" panose="05000000000000000000" pitchFamily="2" charset="2"/>
              </a:rPr>
              <a:t> </a:t>
            </a:r>
            <a:r>
              <a:rPr lang="nl-NL" sz="2400" dirty="0" err="1">
                <a:sym typeface="Wingdings" panose="05000000000000000000" pitchFamily="2" charset="2"/>
              </a:rPr>
              <a:t>to</a:t>
            </a:r>
            <a:r>
              <a:rPr lang="nl-NL" sz="2400" dirty="0">
                <a:sym typeface="Wingdings" panose="05000000000000000000" pitchFamily="2" charset="2"/>
              </a:rPr>
              <a:t> </a:t>
            </a:r>
            <a:r>
              <a:rPr lang="nl-NL" sz="2400" dirty="0" err="1">
                <a:sym typeface="Wingdings" panose="05000000000000000000" pitchFamily="2" charset="2"/>
              </a:rPr>
              <a:t>vestibular</a:t>
            </a:r>
            <a:r>
              <a:rPr lang="nl-NL" sz="2400" dirty="0">
                <a:sym typeface="Wingdings" panose="05000000000000000000" pitchFamily="2" charset="2"/>
              </a:rPr>
              <a:t> </a:t>
            </a:r>
            <a:r>
              <a:rPr lang="nl-NL" sz="2400" dirty="0" err="1">
                <a:sym typeface="Wingdings" panose="05000000000000000000" pitchFamily="2" charset="2"/>
              </a:rPr>
              <a:t>dysfunction</a:t>
            </a:r>
            <a:endParaRPr lang="nl-NL" sz="2400" dirty="0">
              <a:sym typeface="Wingdings" panose="05000000000000000000" pitchFamily="2" charset="2"/>
            </a:endParaRPr>
          </a:p>
          <a:p>
            <a:r>
              <a:rPr lang="nl-NL" sz="2400" dirty="0">
                <a:sym typeface="Wingdings" panose="05000000000000000000" pitchFamily="2" charset="2"/>
              </a:rPr>
              <a:t>General </a:t>
            </a:r>
            <a:r>
              <a:rPr lang="nl-NL" sz="2400" dirty="0" err="1">
                <a:sym typeface="Wingdings" panose="05000000000000000000" pitchFamily="2" charset="2"/>
              </a:rPr>
              <a:t>age</a:t>
            </a:r>
            <a:r>
              <a:rPr lang="nl-NL" sz="2400" dirty="0">
                <a:sym typeface="Wingdings" panose="05000000000000000000" pitchFamily="2" charset="2"/>
              </a:rPr>
              <a:t> </a:t>
            </a:r>
            <a:r>
              <a:rPr lang="nl-NL" sz="2400" dirty="0" err="1">
                <a:sym typeface="Wingdings" panose="05000000000000000000" pitchFamily="2" charset="2"/>
              </a:rPr>
              <a:t>related</a:t>
            </a:r>
            <a:r>
              <a:rPr lang="nl-NL" sz="2400" dirty="0">
                <a:sym typeface="Wingdings" panose="05000000000000000000" pitchFamily="2" charset="2"/>
              </a:rPr>
              <a:t> </a:t>
            </a:r>
            <a:r>
              <a:rPr lang="nl-NL" sz="2400" dirty="0" err="1">
                <a:sym typeface="Wingdings" panose="05000000000000000000" pitchFamily="2" charset="2"/>
              </a:rPr>
              <a:t>decline</a:t>
            </a:r>
            <a:endParaRPr lang="nl-NL" sz="2400" dirty="0">
              <a:sym typeface="Wingdings" panose="05000000000000000000" pitchFamily="2" charset="2"/>
            </a:endParaRPr>
          </a:p>
          <a:p>
            <a:r>
              <a:rPr lang="nl-NL" sz="2400" dirty="0" err="1">
                <a:sym typeface="Wingdings" panose="05000000000000000000" pitchFamily="2" charset="2"/>
              </a:rPr>
              <a:t>Not</a:t>
            </a:r>
            <a:r>
              <a:rPr lang="nl-NL" sz="2400" dirty="0">
                <a:sym typeface="Wingdings" panose="05000000000000000000" pitchFamily="2" charset="2"/>
              </a:rPr>
              <a:t> </a:t>
            </a:r>
            <a:r>
              <a:rPr lang="nl-NL" sz="2400" dirty="0" err="1">
                <a:sym typeface="Wingdings" panose="05000000000000000000" pitchFamily="2" charset="2"/>
              </a:rPr>
              <a:t>all</a:t>
            </a:r>
            <a:r>
              <a:rPr lang="nl-NL" sz="2400" dirty="0">
                <a:sym typeface="Wingdings" panose="05000000000000000000" pitchFamily="2" charset="2"/>
              </a:rPr>
              <a:t> studies </a:t>
            </a:r>
            <a:r>
              <a:rPr lang="nl-NL" sz="2400" dirty="0" err="1">
                <a:sym typeface="Wingdings" panose="05000000000000000000" pitchFamily="2" charset="2"/>
              </a:rPr>
              <a:t>agree</a:t>
            </a:r>
            <a:endParaRPr lang="nl-NL" sz="2400" dirty="0"/>
          </a:p>
        </p:txBody>
      </p:sp>
      <p:sp>
        <p:nvSpPr>
          <p:cNvPr id="5" name="Tekstvak 4">
            <a:extLst>
              <a:ext uri="{FF2B5EF4-FFF2-40B4-BE49-F238E27FC236}">
                <a16:creationId xmlns:a16="http://schemas.microsoft.com/office/drawing/2014/main" id="{1F11CDB8-6CAB-028F-E707-379FC8F96F72}"/>
              </a:ext>
            </a:extLst>
          </p:cNvPr>
          <p:cNvSpPr txBox="1"/>
          <p:nvPr/>
        </p:nvSpPr>
        <p:spPr>
          <a:xfrm>
            <a:off x="838200" y="6315485"/>
            <a:ext cx="8777748" cy="400110"/>
          </a:xfrm>
          <a:prstGeom prst="rect">
            <a:avLst/>
          </a:prstGeom>
          <a:noFill/>
        </p:spPr>
        <p:txBody>
          <a:bodyPr wrap="square">
            <a:spAutoFit/>
          </a:bodyPr>
          <a:lstStyle/>
          <a:p>
            <a:r>
              <a:rPr lang="en-US" sz="1000" b="0" i="0" dirty="0">
                <a:solidFill>
                  <a:srgbClr val="212121"/>
                </a:solidFill>
                <a:effectLst/>
                <a:highlight>
                  <a:srgbClr val="FFFFFF"/>
                </a:highlight>
                <a:latin typeface="BlinkMacSystemFont"/>
              </a:rPr>
              <a:t>Smith PF. The vestibular system and cognition. Curr </a:t>
            </a:r>
            <a:r>
              <a:rPr lang="en-US" sz="1000" b="0" i="0" dirty="0" err="1">
                <a:solidFill>
                  <a:srgbClr val="212121"/>
                </a:solidFill>
                <a:effectLst/>
                <a:highlight>
                  <a:srgbClr val="FFFFFF"/>
                </a:highlight>
                <a:latin typeface="BlinkMacSystemFont"/>
              </a:rPr>
              <a:t>Opin</a:t>
            </a:r>
            <a:r>
              <a:rPr lang="en-US" sz="1000" b="0" i="0" dirty="0">
                <a:solidFill>
                  <a:srgbClr val="212121"/>
                </a:solidFill>
                <a:effectLst/>
                <a:highlight>
                  <a:srgbClr val="FFFFFF"/>
                </a:highlight>
                <a:latin typeface="BlinkMacSystemFont"/>
              </a:rPr>
              <a:t> Neurol. 2017 Feb;30(1):84-89</a:t>
            </a:r>
          </a:p>
          <a:p>
            <a:r>
              <a:rPr lang="en-US" sz="1000" b="0" i="0" dirty="0">
                <a:solidFill>
                  <a:srgbClr val="212121"/>
                </a:solidFill>
                <a:effectLst/>
                <a:highlight>
                  <a:srgbClr val="FFFFFF"/>
                </a:highlight>
                <a:latin typeface="BlinkMacSystemFont"/>
              </a:rPr>
              <a:t>Smith PF. Interpreting the meaning of changes in hippocampal volume associated with vestibular loss. Front </a:t>
            </a:r>
            <a:r>
              <a:rPr lang="en-US" sz="1000" b="0" i="0" dirty="0" err="1">
                <a:solidFill>
                  <a:srgbClr val="212121"/>
                </a:solidFill>
                <a:effectLst/>
                <a:highlight>
                  <a:srgbClr val="FFFFFF"/>
                </a:highlight>
                <a:latin typeface="BlinkMacSystemFont"/>
              </a:rPr>
              <a:t>Integr</a:t>
            </a:r>
            <a:r>
              <a:rPr lang="en-US" sz="1000" b="0" i="0" dirty="0">
                <a:solidFill>
                  <a:srgbClr val="212121"/>
                </a:solidFill>
                <a:effectLst/>
                <a:highlight>
                  <a:srgbClr val="FFFFFF"/>
                </a:highlight>
                <a:latin typeface="BlinkMacSystemFont"/>
              </a:rPr>
              <a:t> </a:t>
            </a:r>
            <a:r>
              <a:rPr lang="en-US" sz="1000" b="0" i="0" dirty="0" err="1">
                <a:solidFill>
                  <a:srgbClr val="212121"/>
                </a:solidFill>
                <a:effectLst/>
                <a:highlight>
                  <a:srgbClr val="FFFFFF"/>
                </a:highlight>
                <a:latin typeface="BlinkMacSystemFont"/>
              </a:rPr>
              <a:t>Neurosci</a:t>
            </a:r>
            <a:r>
              <a:rPr lang="en-US" sz="1000" b="0" i="0" dirty="0">
                <a:solidFill>
                  <a:srgbClr val="212121"/>
                </a:solidFill>
                <a:effectLst/>
                <a:highlight>
                  <a:srgbClr val="FFFFFF"/>
                </a:highlight>
                <a:latin typeface="BlinkMacSystemFont"/>
              </a:rPr>
              <a:t>. 2023 Aug 7;17:1254972</a:t>
            </a:r>
            <a:endParaRPr lang="nl-NL" sz="1000" dirty="0"/>
          </a:p>
        </p:txBody>
      </p:sp>
      <p:pic>
        <p:nvPicPr>
          <p:cNvPr id="12290" name="Picture 2" descr="Hippocampal Atrophy Might Not Signal Alzheimer's Disease | MedPage Today">
            <a:extLst>
              <a:ext uri="{FF2B5EF4-FFF2-40B4-BE49-F238E27FC236}">
                <a16:creationId xmlns:a16="http://schemas.microsoft.com/office/drawing/2014/main" id="{A91EEC38-53EF-98A4-263F-98BD79A55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639" y="2381186"/>
            <a:ext cx="5668254" cy="318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2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82D70-1F08-ADCF-1020-6CD2EDF2E2D1}"/>
              </a:ext>
            </a:extLst>
          </p:cNvPr>
          <p:cNvSpPr>
            <a:spLocks noGrp="1"/>
          </p:cNvSpPr>
          <p:nvPr>
            <p:ph type="title"/>
          </p:nvPr>
        </p:nvSpPr>
        <p:spPr/>
        <p:txBody>
          <a:bodyPr/>
          <a:lstStyle/>
          <a:p>
            <a:r>
              <a:rPr lang="nl-NL" dirty="0" err="1"/>
              <a:t>Vestibular</a:t>
            </a:r>
            <a:r>
              <a:rPr lang="nl-NL" dirty="0"/>
              <a:t> </a:t>
            </a:r>
            <a:r>
              <a:rPr lang="nl-NL" dirty="0" err="1"/>
              <a:t>dysfunction</a:t>
            </a:r>
            <a:r>
              <a:rPr lang="nl-NL" dirty="0"/>
              <a:t> - </a:t>
            </a:r>
            <a:r>
              <a:rPr lang="nl-NL" dirty="0" err="1"/>
              <a:t>neurodevelopment</a:t>
            </a:r>
            <a:endParaRPr lang="nl-NL" dirty="0"/>
          </a:p>
        </p:txBody>
      </p:sp>
      <p:sp>
        <p:nvSpPr>
          <p:cNvPr id="3" name="Tijdelijke aanduiding voor inhoud 2">
            <a:extLst>
              <a:ext uri="{FF2B5EF4-FFF2-40B4-BE49-F238E27FC236}">
                <a16:creationId xmlns:a16="http://schemas.microsoft.com/office/drawing/2014/main" id="{5BA11B7B-BBBC-9BB6-291B-5E9AE7DF7319}"/>
              </a:ext>
            </a:extLst>
          </p:cNvPr>
          <p:cNvSpPr>
            <a:spLocks noGrp="1"/>
          </p:cNvSpPr>
          <p:nvPr>
            <p:ph idx="1"/>
          </p:nvPr>
        </p:nvSpPr>
        <p:spPr>
          <a:xfrm>
            <a:off x="838200" y="1825625"/>
            <a:ext cx="6437671" cy="4351338"/>
          </a:xfrm>
        </p:spPr>
        <p:txBody>
          <a:bodyPr>
            <a:normAutofit/>
          </a:bodyPr>
          <a:lstStyle/>
          <a:p>
            <a:r>
              <a:rPr lang="nl-NL" dirty="0" err="1"/>
              <a:t>Average</a:t>
            </a:r>
            <a:r>
              <a:rPr lang="nl-NL" dirty="0"/>
              <a:t> </a:t>
            </a:r>
            <a:r>
              <a:rPr lang="nl-NL" dirty="0" err="1"/>
              <a:t>child</a:t>
            </a:r>
            <a:r>
              <a:rPr lang="nl-NL" dirty="0"/>
              <a:t> &lt; 6 </a:t>
            </a:r>
            <a:r>
              <a:rPr lang="nl-NL" dirty="0" err="1"/>
              <a:t>spends</a:t>
            </a:r>
            <a:r>
              <a:rPr lang="nl-NL" dirty="0"/>
              <a:t> </a:t>
            </a:r>
            <a:r>
              <a:rPr lang="nl-NL" dirty="0" err="1"/>
              <a:t>nearly</a:t>
            </a:r>
            <a:r>
              <a:rPr lang="nl-NL" dirty="0"/>
              <a:t> 2 </a:t>
            </a:r>
            <a:r>
              <a:rPr lang="nl-NL" dirty="0" err="1"/>
              <a:t>hrs</a:t>
            </a:r>
            <a:r>
              <a:rPr lang="nl-NL" dirty="0"/>
              <a:t> per </a:t>
            </a:r>
            <a:r>
              <a:rPr lang="nl-NL" dirty="0" err="1"/>
              <a:t>day</a:t>
            </a:r>
            <a:r>
              <a:rPr lang="nl-NL" dirty="0"/>
              <a:t> on </a:t>
            </a:r>
            <a:r>
              <a:rPr lang="nl-NL" dirty="0" err="1"/>
              <a:t>screens</a:t>
            </a:r>
            <a:r>
              <a:rPr lang="nl-NL" dirty="0"/>
              <a:t> in NL</a:t>
            </a:r>
          </a:p>
          <a:p>
            <a:r>
              <a:rPr lang="nl-NL" dirty="0" err="1"/>
              <a:t>Sedentary</a:t>
            </a:r>
            <a:r>
              <a:rPr lang="nl-NL" dirty="0"/>
              <a:t> lifestyle</a:t>
            </a:r>
          </a:p>
          <a:p>
            <a:r>
              <a:rPr lang="nl-NL" dirty="0" err="1"/>
              <a:t>Vestibular</a:t>
            </a:r>
            <a:r>
              <a:rPr lang="nl-NL" dirty="0"/>
              <a:t> </a:t>
            </a:r>
            <a:r>
              <a:rPr lang="nl-NL" dirty="0" err="1"/>
              <a:t>impaired</a:t>
            </a:r>
            <a:r>
              <a:rPr lang="nl-NL" dirty="0"/>
              <a:t> – </a:t>
            </a:r>
            <a:r>
              <a:rPr lang="nl-NL" dirty="0" err="1"/>
              <a:t>cognition</a:t>
            </a:r>
            <a:r>
              <a:rPr lang="nl-NL" dirty="0"/>
              <a:t> </a:t>
            </a:r>
            <a:r>
              <a:rPr lang="nl-NL" dirty="0" err="1"/>
              <a:t>impaired</a:t>
            </a:r>
            <a:endParaRPr lang="nl-NL" dirty="0"/>
          </a:p>
          <a:p>
            <a:r>
              <a:rPr lang="nl-NL" dirty="0"/>
              <a:t>Reflex development: </a:t>
            </a:r>
          </a:p>
          <a:p>
            <a:pPr lvl="1"/>
            <a:r>
              <a:rPr lang="nl-NL" dirty="0"/>
              <a:t>VOR development: </a:t>
            </a:r>
            <a:r>
              <a:rPr lang="nl-NL" dirty="0" err="1"/>
              <a:t>should</a:t>
            </a:r>
            <a:r>
              <a:rPr lang="nl-NL" dirty="0"/>
              <a:t> </a:t>
            </a:r>
            <a:r>
              <a:rPr lang="nl-NL" dirty="0" err="1"/>
              <a:t>be</a:t>
            </a:r>
            <a:r>
              <a:rPr lang="nl-NL" dirty="0"/>
              <a:t> </a:t>
            </a:r>
            <a:r>
              <a:rPr lang="nl-NL" dirty="0" err="1"/>
              <a:t>fully</a:t>
            </a:r>
            <a:r>
              <a:rPr lang="nl-NL" dirty="0"/>
              <a:t> present at 10 </a:t>
            </a:r>
            <a:r>
              <a:rPr lang="nl-NL" dirty="0" err="1"/>
              <a:t>months</a:t>
            </a:r>
            <a:r>
              <a:rPr lang="nl-NL" dirty="0"/>
              <a:t> o.a. </a:t>
            </a:r>
          </a:p>
          <a:p>
            <a:pPr lvl="1"/>
            <a:r>
              <a:rPr lang="nl-NL" dirty="0"/>
              <a:t>VSR </a:t>
            </a:r>
            <a:r>
              <a:rPr lang="nl-NL" dirty="0" err="1"/>
              <a:t>and</a:t>
            </a:r>
            <a:r>
              <a:rPr lang="nl-NL" dirty="0"/>
              <a:t> VCR </a:t>
            </a:r>
            <a:r>
              <a:rPr lang="nl-NL" dirty="0" err="1"/>
              <a:t>developmental</a:t>
            </a:r>
            <a:r>
              <a:rPr lang="nl-NL" dirty="0"/>
              <a:t> </a:t>
            </a:r>
            <a:r>
              <a:rPr lang="nl-NL" dirty="0" err="1"/>
              <a:t>finetuning</a:t>
            </a:r>
            <a:r>
              <a:rPr lang="nl-NL" dirty="0"/>
              <a:t> </a:t>
            </a:r>
            <a:r>
              <a:rPr lang="nl-NL" dirty="0" err="1"/>
              <a:t>approx</a:t>
            </a:r>
            <a:r>
              <a:rPr lang="nl-NL" dirty="0"/>
              <a:t>. 15 </a:t>
            </a:r>
            <a:r>
              <a:rPr lang="nl-NL" dirty="0" err="1"/>
              <a:t>y.o.a</a:t>
            </a:r>
            <a:r>
              <a:rPr lang="nl-NL" dirty="0"/>
              <a:t>.</a:t>
            </a:r>
          </a:p>
        </p:txBody>
      </p:sp>
      <p:pic>
        <p:nvPicPr>
          <p:cNvPr id="6146" name="Picture 2">
            <a:extLst>
              <a:ext uri="{FF2B5EF4-FFF2-40B4-BE49-F238E27FC236}">
                <a16:creationId xmlns:a16="http://schemas.microsoft.com/office/drawing/2014/main" id="{F33344AA-5136-3C7F-3D94-5F7EF680E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818" y="1825625"/>
            <a:ext cx="3261761" cy="415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54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48EA25-4677-1E0B-0D87-89C676013932}"/>
              </a:ext>
            </a:extLst>
          </p:cNvPr>
          <p:cNvSpPr>
            <a:spLocks noGrp="1"/>
          </p:cNvSpPr>
          <p:nvPr>
            <p:ph type="title"/>
          </p:nvPr>
        </p:nvSpPr>
        <p:spPr>
          <a:xfrm>
            <a:off x="753397" y="681037"/>
            <a:ext cx="10685206" cy="890014"/>
          </a:xfrm>
        </p:spPr>
        <p:txBody>
          <a:bodyPr/>
          <a:lstStyle/>
          <a:p>
            <a:r>
              <a:rPr lang="nl-NL" dirty="0" err="1"/>
              <a:t>Vestibular</a:t>
            </a:r>
            <a:r>
              <a:rPr lang="nl-NL" dirty="0"/>
              <a:t> </a:t>
            </a:r>
            <a:r>
              <a:rPr lang="nl-NL" dirty="0" err="1"/>
              <a:t>dysfunction</a:t>
            </a:r>
            <a:r>
              <a:rPr lang="nl-NL" dirty="0"/>
              <a:t> </a:t>
            </a:r>
            <a:r>
              <a:rPr lang="nl-NL" dirty="0" err="1"/>
              <a:t>and</a:t>
            </a:r>
            <a:r>
              <a:rPr lang="nl-NL" dirty="0"/>
              <a:t> </a:t>
            </a:r>
            <a:r>
              <a:rPr lang="nl-NL" dirty="0" err="1"/>
              <a:t>neurodevelopment</a:t>
            </a:r>
            <a:endParaRPr lang="nl-NL" dirty="0"/>
          </a:p>
        </p:txBody>
      </p:sp>
      <p:sp>
        <p:nvSpPr>
          <p:cNvPr id="3" name="Tijdelijke aanduiding voor inhoud 2">
            <a:extLst>
              <a:ext uri="{FF2B5EF4-FFF2-40B4-BE49-F238E27FC236}">
                <a16:creationId xmlns:a16="http://schemas.microsoft.com/office/drawing/2014/main" id="{AAE8A3A4-A210-8D25-C0E7-6FA034714761}"/>
              </a:ext>
            </a:extLst>
          </p:cNvPr>
          <p:cNvSpPr>
            <a:spLocks noGrp="1"/>
          </p:cNvSpPr>
          <p:nvPr>
            <p:ph idx="1"/>
          </p:nvPr>
        </p:nvSpPr>
        <p:spPr>
          <a:xfrm>
            <a:off x="491613" y="1571051"/>
            <a:ext cx="6518787" cy="4605912"/>
          </a:xfrm>
        </p:spPr>
        <p:txBody>
          <a:bodyPr>
            <a:normAutofit/>
          </a:bodyPr>
          <a:lstStyle/>
          <a:p>
            <a:pPr marL="0" indent="0">
              <a:buNone/>
            </a:pPr>
            <a:r>
              <a:rPr lang="nl-NL" dirty="0"/>
              <a:t>The </a:t>
            </a:r>
            <a:r>
              <a:rPr lang="nl-NL" dirty="0" err="1"/>
              <a:t>functional</a:t>
            </a:r>
            <a:r>
              <a:rPr lang="nl-NL" dirty="0"/>
              <a:t> Head Impulse Test:</a:t>
            </a:r>
          </a:p>
          <a:p>
            <a:pPr marL="0" indent="0">
              <a:buNone/>
            </a:pPr>
            <a:r>
              <a:rPr lang="nl-NL" dirty="0"/>
              <a:t> </a:t>
            </a:r>
          </a:p>
          <a:p>
            <a:pPr marL="0" indent="0">
              <a:buNone/>
            </a:pPr>
            <a:r>
              <a:rPr lang="nl-NL" dirty="0"/>
              <a:t>Tests VOR </a:t>
            </a:r>
            <a:r>
              <a:rPr lang="nl-NL" dirty="0" err="1"/>
              <a:t>functionality</a:t>
            </a:r>
            <a:endParaRPr lang="nl-NL" dirty="0"/>
          </a:p>
          <a:p>
            <a:r>
              <a:rPr lang="nl-NL" dirty="0" err="1"/>
              <a:t>Children</a:t>
            </a:r>
            <a:r>
              <a:rPr lang="nl-NL" dirty="0"/>
              <a:t> </a:t>
            </a:r>
            <a:r>
              <a:rPr lang="nl-NL" dirty="0" err="1"/>
              <a:t>with</a:t>
            </a:r>
            <a:r>
              <a:rPr lang="nl-NL" dirty="0"/>
              <a:t> </a:t>
            </a:r>
            <a:r>
              <a:rPr lang="nl-NL" dirty="0" err="1"/>
              <a:t>either</a:t>
            </a:r>
            <a:r>
              <a:rPr lang="nl-NL" dirty="0"/>
              <a:t> ASD, ADHD or reading </a:t>
            </a:r>
            <a:r>
              <a:rPr lang="nl-NL" dirty="0" err="1"/>
              <a:t>impairment</a:t>
            </a:r>
            <a:r>
              <a:rPr lang="nl-NL" dirty="0"/>
              <a:t> </a:t>
            </a:r>
          </a:p>
          <a:p>
            <a:r>
              <a:rPr lang="nl-NL" dirty="0" err="1"/>
              <a:t>Neurotypical</a:t>
            </a:r>
            <a:r>
              <a:rPr lang="nl-NL" dirty="0"/>
              <a:t> </a:t>
            </a:r>
            <a:r>
              <a:rPr lang="nl-NL" dirty="0" err="1"/>
              <a:t>children</a:t>
            </a:r>
            <a:endParaRPr lang="nl-NL" dirty="0"/>
          </a:p>
          <a:p>
            <a:pPr marL="0" indent="0">
              <a:buNone/>
            </a:pPr>
            <a:endParaRPr lang="nl-NL" dirty="0"/>
          </a:p>
          <a:p>
            <a:pPr marL="0" indent="0">
              <a:buNone/>
            </a:pPr>
            <a:r>
              <a:rPr lang="nl-NL" dirty="0" err="1"/>
              <a:t>fHIT</a:t>
            </a:r>
            <a:r>
              <a:rPr lang="nl-NL" dirty="0"/>
              <a:t> – a </a:t>
            </a:r>
            <a:r>
              <a:rPr lang="nl-NL" dirty="0" err="1"/>
              <a:t>potential</a:t>
            </a:r>
            <a:r>
              <a:rPr lang="nl-NL" dirty="0"/>
              <a:t> </a:t>
            </a:r>
            <a:r>
              <a:rPr lang="nl-NL" dirty="0" err="1"/>
              <a:t>biomarker</a:t>
            </a:r>
            <a:r>
              <a:rPr lang="nl-NL" dirty="0"/>
              <a:t> </a:t>
            </a:r>
            <a:r>
              <a:rPr lang="nl-NL" dirty="0" err="1"/>
              <a:t>for</a:t>
            </a:r>
            <a:r>
              <a:rPr lang="nl-NL" dirty="0"/>
              <a:t> </a:t>
            </a:r>
            <a:r>
              <a:rPr lang="nl-NL" dirty="0" err="1"/>
              <a:t>Neurodevelopmental</a:t>
            </a:r>
            <a:r>
              <a:rPr lang="nl-NL" dirty="0"/>
              <a:t> Disorders? </a:t>
            </a:r>
          </a:p>
        </p:txBody>
      </p:sp>
      <p:sp>
        <p:nvSpPr>
          <p:cNvPr id="5" name="Tekstvak 4">
            <a:extLst>
              <a:ext uri="{FF2B5EF4-FFF2-40B4-BE49-F238E27FC236}">
                <a16:creationId xmlns:a16="http://schemas.microsoft.com/office/drawing/2014/main" id="{F492C2A1-5FFD-928B-C378-B90438AC3F2E}"/>
              </a:ext>
            </a:extLst>
          </p:cNvPr>
          <p:cNvSpPr txBox="1"/>
          <p:nvPr/>
        </p:nvSpPr>
        <p:spPr>
          <a:xfrm>
            <a:off x="943896" y="6292820"/>
            <a:ext cx="11110451" cy="400110"/>
          </a:xfrm>
          <a:prstGeom prst="rect">
            <a:avLst/>
          </a:prstGeom>
          <a:noFill/>
        </p:spPr>
        <p:txBody>
          <a:bodyPr wrap="square">
            <a:spAutoFit/>
          </a:bodyPr>
          <a:lstStyle/>
          <a:p>
            <a:r>
              <a:rPr lang="nl-NL" sz="1000" b="0" i="0" dirty="0" err="1">
                <a:solidFill>
                  <a:srgbClr val="212121"/>
                </a:solidFill>
                <a:effectLst/>
                <a:highlight>
                  <a:srgbClr val="FFFFFF"/>
                </a:highlight>
              </a:rPr>
              <a:t>Caldani</a:t>
            </a:r>
            <a:r>
              <a:rPr lang="nl-NL" sz="1000" b="0" i="0" dirty="0">
                <a:solidFill>
                  <a:srgbClr val="212121"/>
                </a:solidFill>
                <a:effectLst/>
                <a:highlight>
                  <a:srgbClr val="FFFFFF"/>
                </a:highlight>
              </a:rPr>
              <a:t> S, </a:t>
            </a:r>
            <a:r>
              <a:rPr lang="nl-NL" sz="1000" b="0" i="0" dirty="0" err="1">
                <a:solidFill>
                  <a:srgbClr val="212121"/>
                </a:solidFill>
                <a:effectLst/>
                <a:highlight>
                  <a:srgbClr val="FFFFFF"/>
                </a:highlight>
              </a:rPr>
              <a:t>Baghdadi</a:t>
            </a:r>
            <a:r>
              <a:rPr lang="nl-NL" sz="1000" b="0" i="0" dirty="0">
                <a:solidFill>
                  <a:srgbClr val="212121"/>
                </a:solidFill>
                <a:effectLst/>
                <a:highlight>
                  <a:srgbClr val="FFFFFF"/>
                </a:highlight>
              </a:rPr>
              <a:t> M, </a:t>
            </a:r>
            <a:r>
              <a:rPr lang="nl-NL" sz="1000" b="0" i="0" dirty="0" err="1">
                <a:solidFill>
                  <a:srgbClr val="212121"/>
                </a:solidFill>
                <a:effectLst/>
                <a:highlight>
                  <a:srgbClr val="FFFFFF"/>
                </a:highlight>
              </a:rPr>
              <a:t>Moscoso</a:t>
            </a:r>
            <a:r>
              <a:rPr lang="nl-NL" sz="1000" b="0" i="0" dirty="0">
                <a:solidFill>
                  <a:srgbClr val="212121"/>
                </a:solidFill>
                <a:effectLst/>
                <a:highlight>
                  <a:srgbClr val="FFFFFF"/>
                </a:highlight>
              </a:rPr>
              <a:t> A, </a:t>
            </a:r>
            <a:r>
              <a:rPr lang="nl-NL" sz="1000" b="0" i="0" dirty="0" err="1">
                <a:solidFill>
                  <a:srgbClr val="212121"/>
                </a:solidFill>
                <a:effectLst/>
                <a:highlight>
                  <a:srgbClr val="FFFFFF"/>
                </a:highlight>
              </a:rPr>
              <a:t>Acquaviva</a:t>
            </a:r>
            <a:r>
              <a:rPr lang="nl-NL" sz="1000" b="0" i="0" dirty="0">
                <a:solidFill>
                  <a:srgbClr val="212121"/>
                </a:solidFill>
                <a:effectLst/>
                <a:highlight>
                  <a:srgbClr val="FFFFFF"/>
                </a:highlight>
              </a:rPr>
              <a:t> E, Gerard CL, </a:t>
            </a:r>
            <a:r>
              <a:rPr lang="nl-NL" sz="1000" b="0" i="0" dirty="0" err="1">
                <a:solidFill>
                  <a:srgbClr val="212121"/>
                </a:solidFill>
                <a:effectLst/>
                <a:highlight>
                  <a:srgbClr val="FFFFFF"/>
                </a:highlight>
              </a:rPr>
              <a:t>Marcelli</a:t>
            </a:r>
            <a:r>
              <a:rPr lang="nl-NL" sz="1000" b="0" i="0" dirty="0">
                <a:solidFill>
                  <a:srgbClr val="212121"/>
                </a:solidFill>
                <a:effectLst/>
                <a:highlight>
                  <a:srgbClr val="FFFFFF"/>
                </a:highlight>
              </a:rPr>
              <a:t> V, </a:t>
            </a:r>
            <a:r>
              <a:rPr lang="nl-NL" sz="1000" b="0" i="0" dirty="0" err="1">
                <a:solidFill>
                  <a:srgbClr val="212121"/>
                </a:solidFill>
                <a:effectLst/>
                <a:highlight>
                  <a:srgbClr val="FFFFFF"/>
                </a:highlight>
              </a:rPr>
              <a:t>Peyre</a:t>
            </a:r>
            <a:r>
              <a:rPr lang="nl-NL" sz="1000" b="0" i="0" dirty="0">
                <a:solidFill>
                  <a:srgbClr val="212121"/>
                </a:solidFill>
                <a:effectLst/>
                <a:highlight>
                  <a:srgbClr val="FFFFFF"/>
                </a:highlight>
              </a:rPr>
              <a:t> H, </a:t>
            </a:r>
            <a:r>
              <a:rPr lang="nl-NL" sz="1000" b="0" i="0" dirty="0" err="1">
                <a:solidFill>
                  <a:srgbClr val="212121"/>
                </a:solidFill>
                <a:effectLst/>
                <a:highlight>
                  <a:srgbClr val="FFFFFF"/>
                </a:highlight>
              </a:rPr>
              <a:t>Atzori</a:t>
            </a:r>
            <a:r>
              <a:rPr lang="nl-NL" sz="1000" b="0" i="0" dirty="0">
                <a:solidFill>
                  <a:srgbClr val="212121"/>
                </a:solidFill>
                <a:effectLst/>
                <a:highlight>
                  <a:srgbClr val="FFFFFF"/>
                </a:highlight>
              </a:rPr>
              <a:t> P, </a:t>
            </a:r>
            <a:r>
              <a:rPr lang="nl-NL" sz="1000" b="0" i="0" dirty="0" err="1">
                <a:solidFill>
                  <a:srgbClr val="212121"/>
                </a:solidFill>
                <a:effectLst/>
                <a:highlight>
                  <a:srgbClr val="FFFFFF"/>
                </a:highlight>
              </a:rPr>
              <a:t>Delorme</a:t>
            </a:r>
            <a:r>
              <a:rPr lang="nl-NL" sz="1000" b="0" i="0" dirty="0">
                <a:solidFill>
                  <a:srgbClr val="212121"/>
                </a:solidFill>
                <a:effectLst/>
                <a:highlight>
                  <a:srgbClr val="FFFFFF"/>
                </a:highlight>
              </a:rPr>
              <a:t> R, </a:t>
            </a:r>
            <a:r>
              <a:rPr lang="nl-NL" sz="1000" b="0" i="0" dirty="0" err="1">
                <a:solidFill>
                  <a:srgbClr val="212121"/>
                </a:solidFill>
                <a:effectLst/>
                <a:highlight>
                  <a:srgbClr val="FFFFFF"/>
                </a:highlight>
              </a:rPr>
              <a:t>Bucci</a:t>
            </a:r>
            <a:r>
              <a:rPr lang="nl-NL" sz="1000" b="0" i="0" dirty="0">
                <a:solidFill>
                  <a:srgbClr val="212121"/>
                </a:solidFill>
                <a:effectLst/>
                <a:highlight>
                  <a:srgbClr val="FFFFFF"/>
                </a:highlight>
              </a:rPr>
              <a:t> MP. </a:t>
            </a:r>
            <a:r>
              <a:rPr lang="nl-NL" sz="1000" b="0" i="0" dirty="0" err="1">
                <a:solidFill>
                  <a:srgbClr val="212121"/>
                </a:solidFill>
                <a:effectLst/>
                <a:highlight>
                  <a:srgbClr val="FFFFFF"/>
                </a:highlight>
              </a:rPr>
              <a:t>Vestibular</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Functioning</a:t>
            </a:r>
            <a:r>
              <a:rPr lang="nl-NL" sz="1000" b="0" i="0" dirty="0">
                <a:solidFill>
                  <a:srgbClr val="212121"/>
                </a:solidFill>
                <a:effectLst/>
                <a:highlight>
                  <a:srgbClr val="FFFFFF"/>
                </a:highlight>
              </a:rPr>
              <a:t> in </a:t>
            </a:r>
            <a:r>
              <a:rPr lang="nl-NL" sz="1000" b="0" i="0" dirty="0" err="1">
                <a:solidFill>
                  <a:srgbClr val="212121"/>
                </a:solidFill>
                <a:effectLst/>
                <a:highlight>
                  <a:srgbClr val="FFFFFF"/>
                </a:highlight>
              </a:rPr>
              <a:t>Children</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with</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Neurodevelopmental</a:t>
            </a:r>
            <a:r>
              <a:rPr lang="nl-NL" sz="1000" b="0" i="0" dirty="0">
                <a:solidFill>
                  <a:srgbClr val="212121"/>
                </a:solidFill>
                <a:effectLst/>
                <a:highlight>
                  <a:srgbClr val="FFFFFF"/>
                </a:highlight>
              </a:rPr>
              <a:t> Disorders Using </a:t>
            </a:r>
            <a:r>
              <a:rPr lang="nl-NL" sz="1000" b="0" i="0" dirty="0" err="1">
                <a:solidFill>
                  <a:srgbClr val="212121"/>
                </a:solidFill>
                <a:effectLst/>
                <a:highlight>
                  <a:srgbClr val="FFFFFF"/>
                </a:highlight>
              </a:rPr>
              <a:t>the</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Functional</a:t>
            </a:r>
            <a:r>
              <a:rPr lang="nl-NL" sz="1000" b="0" i="0" dirty="0">
                <a:solidFill>
                  <a:srgbClr val="212121"/>
                </a:solidFill>
                <a:effectLst/>
                <a:highlight>
                  <a:srgbClr val="FFFFFF"/>
                </a:highlight>
              </a:rPr>
              <a:t> Head Impulse Test. Brain </a:t>
            </a:r>
            <a:r>
              <a:rPr lang="nl-NL" sz="1000" b="0" i="0" dirty="0" err="1">
                <a:solidFill>
                  <a:srgbClr val="212121"/>
                </a:solidFill>
                <a:effectLst/>
                <a:highlight>
                  <a:srgbClr val="FFFFFF"/>
                </a:highlight>
              </a:rPr>
              <a:t>Sci</a:t>
            </a:r>
            <a:r>
              <a:rPr lang="nl-NL" sz="1000" b="0" i="0" dirty="0">
                <a:solidFill>
                  <a:srgbClr val="212121"/>
                </a:solidFill>
                <a:effectLst/>
                <a:highlight>
                  <a:srgbClr val="FFFFFF"/>
                </a:highlight>
              </a:rPr>
              <a:t>. 2020 Nov 20;10(11):887. </a:t>
            </a:r>
            <a:endParaRPr lang="nl-NL" sz="1000" dirty="0"/>
          </a:p>
        </p:txBody>
      </p:sp>
      <p:pic>
        <p:nvPicPr>
          <p:cNvPr id="7170" name="Picture 2" descr="BEON Solutions - fhit">
            <a:extLst>
              <a:ext uri="{FF2B5EF4-FFF2-40B4-BE49-F238E27FC236}">
                <a16:creationId xmlns:a16="http://schemas.microsoft.com/office/drawing/2014/main" id="{29BD8460-9DF2-35B3-366D-73852D6DC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1376" y="2445257"/>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621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8D984-0D5B-0014-7017-9179C83A4E44}"/>
              </a:ext>
            </a:extLst>
          </p:cNvPr>
          <p:cNvSpPr>
            <a:spLocks noGrp="1"/>
          </p:cNvSpPr>
          <p:nvPr>
            <p:ph type="title"/>
          </p:nvPr>
        </p:nvSpPr>
        <p:spPr>
          <a:xfrm>
            <a:off x="1584222" y="681036"/>
            <a:ext cx="9023555" cy="746791"/>
          </a:xfrm>
        </p:spPr>
        <p:txBody>
          <a:bodyPr>
            <a:normAutofit/>
          </a:bodyPr>
          <a:lstStyle/>
          <a:p>
            <a:r>
              <a:rPr lang="nl-NL" dirty="0" err="1"/>
              <a:t>Vestibular</a:t>
            </a:r>
            <a:r>
              <a:rPr lang="nl-NL" dirty="0"/>
              <a:t> </a:t>
            </a:r>
            <a:r>
              <a:rPr lang="nl-NL" dirty="0" err="1"/>
              <a:t>dysfunction</a:t>
            </a:r>
            <a:r>
              <a:rPr lang="nl-NL" dirty="0"/>
              <a:t> - in </a:t>
            </a:r>
            <a:r>
              <a:rPr lang="nl-NL" dirty="0" err="1"/>
              <a:t>psychiatry</a:t>
            </a:r>
            <a:r>
              <a:rPr lang="nl-NL" dirty="0"/>
              <a:t>?  </a:t>
            </a:r>
          </a:p>
        </p:txBody>
      </p:sp>
      <p:sp>
        <p:nvSpPr>
          <p:cNvPr id="3" name="Tijdelijke aanduiding voor inhoud 2">
            <a:extLst>
              <a:ext uri="{FF2B5EF4-FFF2-40B4-BE49-F238E27FC236}">
                <a16:creationId xmlns:a16="http://schemas.microsoft.com/office/drawing/2014/main" id="{5C688976-0CCF-D0B6-B033-50A787E530AC}"/>
              </a:ext>
            </a:extLst>
          </p:cNvPr>
          <p:cNvSpPr>
            <a:spLocks noGrp="1"/>
          </p:cNvSpPr>
          <p:nvPr>
            <p:ph idx="1"/>
          </p:nvPr>
        </p:nvSpPr>
        <p:spPr>
          <a:xfrm>
            <a:off x="245806" y="1687125"/>
            <a:ext cx="11080955" cy="4351338"/>
          </a:xfrm>
        </p:spPr>
        <p:txBody>
          <a:bodyPr>
            <a:normAutofit/>
          </a:bodyPr>
          <a:lstStyle/>
          <a:p>
            <a:pPr marL="0" indent="0" algn="ctr">
              <a:buNone/>
            </a:pPr>
            <a:r>
              <a:rPr lang="nl-NL" sz="3000" b="1" dirty="0" err="1"/>
              <a:t>Vestibular</a:t>
            </a:r>
            <a:r>
              <a:rPr lang="nl-NL" sz="3000" b="1" dirty="0"/>
              <a:t> </a:t>
            </a:r>
            <a:r>
              <a:rPr lang="nl-NL" sz="3000" b="1" dirty="0" err="1"/>
              <a:t>dysfunction</a:t>
            </a:r>
            <a:r>
              <a:rPr lang="nl-NL" sz="3000" b="1" dirty="0"/>
              <a:t>:</a:t>
            </a:r>
          </a:p>
          <a:p>
            <a:pPr lvl="1"/>
            <a:r>
              <a:rPr lang="nl-NL" sz="2600" dirty="0" err="1"/>
              <a:t>Altered</a:t>
            </a:r>
            <a:r>
              <a:rPr lang="nl-NL" sz="2600" dirty="0"/>
              <a:t> </a:t>
            </a:r>
            <a:r>
              <a:rPr lang="nl-NL" sz="2600" dirty="0" err="1"/>
              <a:t>perception</a:t>
            </a:r>
            <a:r>
              <a:rPr lang="nl-NL" sz="2600" dirty="0"/>
              <a:t> of </a:t>
            </a:r>
            <a:r>
              <a:rPr lang="nl-NL" sz="2600" dirty="0" err="1"/>
              <a:t>self-posture</a:t>
            </a:r>
            <a:endParaRPr lang="nl-NL" sz="2600" dirty="0"/>
          </a:p>
          <a:p>
            <a:pPr lvl="1"/>
            <a:r>
              <a:rPr lang="nl-NL" sz="2600" dirty="0" err="1"/>
              <a:t>Altered</a:t>
            </a:r>
            <a:r>
              <a:rPr lang="nl-NL" sz="2600" dirty="0"/>
              <a:t> </a:t>
            </a:r>
            <a:r>
              <a:rPr lang="nl-NL" sz="2600" dirty="0" err="1"/>
              <a:t>representation</a:t>
            </a:r>
            <a:r>
              <a:rPr lang="nl-NL" sz="2600" dirty="0"/>
              <a:t> of </a:t>
            </a:r>
            <a:r>
              <a:rPr lang="nl-NL" sz="2600" dirty="0" err="1"/>
              <a:t>surrounding</a:t>
            </a:r>
            <a:r>
              <a:rPr lang="nl-NL" sz="2600" dirty="0"/>
              <a:t> environment</a:t>
            </a:r>
          </a:p>
          <a:p>
            <a:pPr lvl="1"/>
            <a:r>
              <a:rPr lang="nl-NL" sz="2600" dirty="0" err="1"/>
              <a:t>Altered</a:t>
            </a:r>
            <a:r>
              <a:rPr lang="nl-NL" sz="2600" dirty="0"/>
              <a:t> </a:t>
            </a:r>
            <a:r>
              <a:rPr lang="nl-NL" sz="2600" dirty="0" err="1"/>
              <a:t>movement</a:t>
            </a:r>
            <a:r>
              <a:rPr lang="nl-NL" sz="2600" dirty="0"/>
              <a:t> of </a:t>
            </a:r>
            <a:r>
              <a:rPr lang="nl-NL" sz="2600" dirty="0" err="1"/>
              <a:t>self</a:t>
            </a:r>
            <a:r>
              <a:rPr lang="nl-NL" sz="2600" dirty="0"/>
              <a:t> </a:t>
            </a:r>
            <a:r>
              <a:rPr lang="nl-NL" sz="2600" dirty="0" err="1"/>
              <a:t>and</a:t>
            </a:r>
            <a:r>
              <a:rPr lang="nl-NL" sz="2600" dirty="0"/>
              <a:t> </a:t>
            </a:r>
            <a:r>
              <a:rPr lang="nl-NL" sz="2600" dirty="0" err="1"/>
              <a:t>the</a:t>
            </a:r>
            <a:r>
              <a:rPr lang="nl-NL" sz="2600" dirty="0"/>
              <a:t> </a:t>
            </a:r>
            <a:r>
              <a:rPr lang="nl-NL" sz="2600" dirty="0" err="1"/>
              <a:t>surrounding</a:t>
            </a:r>
            <a:endParaRPr lang="nl-NL" sz="2600" dirty="0"/>
          </a:p>
          <a:p>
            <a:pPr marL="457200" lvl="1" indent="0">
              <a:buNone/>
            </a:pPr>
            <a:endParaRPr lang="nl-NL" sz="3000" dirty="0"/>
          </a:p>
          <a:p>
            <a:pPr marL="0" indent="0" algn="ctr">
              <a:buNone/>
            </a:pPr>
            <a:r>
              <a:rPr lang="nl-NL" sz="3000" b="1" dirty="0" err="1"/>
              <a:t>Anxiety</a:t>
            </a:r>
            <a:r>
              <a:rPr lang="nl-NL" sz="3000" b="1" dirty="0"/>
              <a:t> disorders &amp; </a:t>
            </a:r>
            <a:r>
              <a:rPr lang="nl-NL" sz="3000" b="1" dirty="0" err="1"/>
              <a:t>Depersonalization</a:t>
            </a:r>
            <a:r>
              <a:rPr lang="nl-NL" sz="3000" b="1" dirty="0"/>
              <a:t>/</a:t>
            </a:r>
            <a:r>
              <a:rPr lang="nl-NL" sz="3000" b="1" dirty="0" err="1"/>
              <a:t>derealization</a:t>
            </a:r>
            <a:r>
              <a:rPr lang="nl-NL" sz="3000" b="1" dirty="0"/>
              <a:t> disorder</a:t>
            </a:r>
          </a:p>
          <a:p>
            <a:pPr lvl="1"/>
            <a:r>
              <a:rPr lang="en-US" sz="2600" b="0" i="0" dirty="0">
                <a:solidFill>
                  <a:srgbClr val="212121"/>
                </a:solidFill>
                <a:effectLst/>
                <a:highlight>
                  <a:srgbClr val="FFFFFF"/>
                </a:highlight>
                <a:latin typeface="BlinkMacSystemFont"/>
              </a:rPr>
              <a:t>Anxiety: related to SCC and saccular hypofunction</a:t>
            </a:r>
          </a:p>
          <a:p>
            <a:pPr lvl="1"/>
            <a:r>
              <a:rPr lang="en-US" sz="2600" b="0" i="0" dirty="0">
                <a:solidFill>
                  <a:srgbClr val="212121"/>
                </a:solidFill>
                <a:effectLst/>
                <a:highlight>
                  <a:srgbClr val="FFFFFF"/>
                </a:highlight>
                <a:latin typeface="BlinkMacSystemFont"/>
              </a:rPr>
              <a:t>DPDR develops in association with sacculi dysfunction</a:t>
            </a:r>
            <a:endParaRPr lang="nl-NL" sz="2600" dirty="0"/>
          </a:p>
        </p:txBody>
      </p:sp>
      <p:sp>
        <p:nvSpPr>
          <p:cNvPr id="5" name="Tekstvak 4">
            <a:extLst>
              <a:ext uri="{FF2B5EF4-FFF2-40B4-BE49-F238E27FC236}">
                <a16:creationId xmlns:a16="http://schemas.microsoft.com/office/drawing/2014/main" id="{2CEC67A6-8FFD-7C8C-04A3-DFBE7F42CFB8}"/>
              </a:ext>
            </a:extLst>
          </p:cNvPr>
          <p:cNvSpPr txBox="1"/>
          <p:nvPr/>
        </p:nvSpPr>
        <p:spPr>
          <a:xfrm>
            <a:off x="925461" y="6297761"/>
            <a:ext cx="10183761" cy="553998"/>
          </a:xfrm>
          <a:prstGeom prst="rect">
            <a:avLst/>
          </a:prstGeom>
          <a:noFill/>
        </p:spPr>
        <p:txBody>
          <a:bodyPr wrap="square">
            <a:spAutoFit/>
          </a:bodyPr>
          <a:lstStyle/>
          <a:p>
            <a:r>
              <a:rPr lang="nl-NL" sz="1000" b="0" i="0" dirty="0" err="1">
                <a:solidFill>
                  <a:srgbClr val="212121"/>
                </a:solidFill>
                <a:effectLst/>
                <a:highlight>
                  <a:srgbClr val="FFFFFF"/>
                </a:highlight>
                <a:latin typeface="BlinkMacSystemFont"/>
              </a:rPr>
              <a:t>Elyoseph</a:t>
            </a:r>
            <a:r>
              <a:rPr lang="nl-NL" sz="1000" b="0" i="0" dirty="0">
                <a:solidFill>
                  <a:srgbClr val="212121"/>
                </a:solidFill>
                <a:effectLst/>
                <a:highlight>
                  <a:srgbClr val="FFFFFF"/>
                </a:highlight>
                <a:latin typeface="BlinkMacSystemFont"/>
              </a:rPr>
              <a:t> Z, </a:t>
            </a:r>
            <a:r>
              <a:rPr lang="nl-NL" sz="1000" b="0" i="0" dirty="0" err="1">
                <a:solidFill>
                  <a:srgbClr val="212121"/>
                </a:solidFill>
                <a:effectLst/>
                <a:highlight>
                  <a:srgbClr val="FFFFFF"/>
                </a:highlight>
                <a:latin typeface="BlinkMacSystemFont"/>
              </a:rPr>
              <a:t>Geisinger</a:t>
            </a:r>
            <a:r>
              <a:rPr lang="nl-NL" sz="1000" b="0" i="0" dirty="0">
                <a:solidFill>
                  <a:srgbClr val="212121"/>
                </a:solidFill>
                <a:effectLst/>
                <a:highlight>
                  <a:srgbClr val="FFFFFF"/>
                </a:highlight>
                <a:latin typeface="BlinkMacSystemFont"/>
              </a:rPr>
              <a:t> D, </a:t>
            </a:r>
            <a:r>
              <a:rPr lang="nl-NL" sz="1000" b="0" i="0" dirty="0" err="1">
                <a:solidFill>
                  <a:srgbClr val="212121"/>
                </a:solidFill>
                <a:effectLst/>
                <a:highlight>
                  <a:srgbClr val="FFFFFF"/>
                </a:highlight>
                <a:latin typeface="BlinkMacSystemFont"/>
              </a:rPr>
              <a:t>Zaltzman</a:t>
            </a:r>
            <a:r>
              <a:rPr lang="nl-NL" sz="1000" b="0" i="0" dirty="0">
                <a:solidFill>
                  <a:srgbClr val="212121"/>
                </a:solidFill>
                <a:effectLst/>
                <a:highlight>
                  <a:srgbClr val="FFFFFF"/>
                </a:highlight>
                <a:latin typeface="BlinkMacSystemFont"/>
              </a:rPr>
              <a:t> R, Gordon CR, </a:t>
            </a:r>
            <a:r>
              <a:rPr lang="nl-NL" sz="1000" b="0" i="0" dirty="0" err="1">
                <a:solidFill>
                  <a:srgbClr val="212121"/>
                </a:solidFill>
                <a:effectLst/>
                <a:highlight>
                  <a:srgbClr val="FFFFFF"/>
                </a:highlight>
                <a:latin typeface="BlinkMacSystemFont"/>
              </a:rPr>
              <a:t>Mintz</a:t>
            </a:r>
            <a:r>
              <a:rPr lang="nl-NL" sz="1000" b="0" i="0" dirty="0">
                <a:solidFill>
                  <a:srgbClr val="212121"/>
                </a:solidFill>
                <a:effectLst/>
                <a:highlight>
                  <a:srgbClr val="FFFFFF"/>
                </a:highlight>
                <a:latin typeface="BlinkMacSystemFont"/>
              </a:rPr>
              <a:t> M. How </a:t>
            </a:r>
            <a:r>
              <a:rPr lang="nl-NL" sz="1000" b="0" i="0" dirty="0" err="1">
                <a:solidFill>
                  <a:srgbClr val="212121"/>
                </a:solidFill>
                <a:effectLst/>
                <a:highlight>
                  <a:srgbClr val="FFFFFF"/>
                </a:highlight>
                <a:latin typeface="BlinkMacSystemFont"/>
              </a:rPr>
              <a:t>vestibular</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dysfunction</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transforms</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into</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symptoms</a:t>
            </a:r>
            <a:r>
              <a:rPr lang="nl-NL" sz="1000" b="0" i="0" dirty="0">
                <a:solidFill>
                  <a:srgbClr val="212121"/>
                </a:solidFill>
                <a:effectLst/>
                <a:highlight>
                  <a:srgbClr val="FFFFFF"/>
                </a:highlight>
                <a:latin typeface="BlinkMacSystemFont"/>
              </a:rPr>
              <a:t> of </a:t>
            </a:r>
            <a:r>
              <a:rPr lang="nl-NL" sz="1000" b="0" i="0" dirty="0" err="1">
                <a:solidFill>
                  <a:srgbClr val="212121"/>
                </a:solidFill>
                <a:effectLst/>
                <a:highlight>
                  <a:srgbClr val="FFFFFF"/>
                </a:highlight>
                <a:latin typeface="BlinkMacSystemFont"/>
              </a:rPr>
              <a:t>depersonalization</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and</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derealization</a:t>
            </a:r>
            <a:r>
              <a:rPr lang="nl-NL" sz="1000" b="0" i="0" dirty="0">
                <a:solidFill>
                  <a:srgbClr val="212121"/>
                </a:solidFill>
                <a:effectLst/>
                <a:highlight>
                  <a:srgbClr val="FFFFFF"/>
                </a:highlight>
                <a:latin typeface="BlinkMacSystemFont"/>
              </a:rPr>
              <a:t>? J </a:t>
            </a:r>
            <a:r>
              <a:rPr lang="nl-NL" sz="1000" b="0" i="0" dirty="0" err="1">
                <a:solidFill>
                  <a:srgbClr val="212121"/>
                </a:solidFill>
                <a:effectLst/>
                <a:highlight>
                  <a:srgbClr val="FFFFFF"/>
                </a:highlight>
                <a:latin typeface="BlinkMacSystemFont"/>
              </a:rPr>
              <a:t>Neurol</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Sci</a:t>
            </a:r>
            <a:r>
              <a:rPr lang="nl-NL" sz="1000" b="0" i="0" dirty="0">
                <a:solidFill>
                  <a:srgbClr val="212121"/>
                </a:solidFill>
                <a:effectLst/>
                <a:highlight>
                  <a:srgbClr val="FFFFFF"/>
                </a:highlight>
                <a:latin typeface="BlinkMacSystemFont"/>
              </a:rPr>
              <a:t>. 2023 Jan 15;444:120530</a:t>
            </a:r>
          </a:p>
          <a:p>
            <a:r>
              <a:rPr lang="nl-NL" sz="1000" b="0" i="0" dirty="0" err="1">
                <a:solidFill>
                  <a:srgbClr val="212121"/>
                </a:solidFill>
                <a:effectLst/>
                <a:highlight>
                  <a:srgbClr val="FFFFFF"/>
                </a:highlight>
                <a:latin typeface="BlinkMacSystemFont"/>
              </a:rPr>
              <a:t>Elyoseph</a:t>
            </a:r>
            <a:r>
              <a:rPr lang="nl-NL" sz="1000" b="0" i="0" dirty="0">
                <a:solidFill>
                  <a:srgbClr val="212121"/>
                </a:solidFill>
                <a:effectLst/>
                <a:highlight>
                  <a:srgbClr val="FFFFFF"/>
                </a:highlight>
                <a:latin typeface="BlinkMacSystemFont"/>
              </a:rPr>
              <a:t> Z, </a:t>
            </a:r>
            <a:r>
              <a:rPr lang="nl-NL" sz="1000" b="0" i="0" dirty="0" err="1">
                <a:solidFill>
                  <a:srgbClr val="212121"/>
                </a:solidFill>
                <a:effectLst/>
                <a:highlight>
                  <a:srgbClr val="FFFFFF"/>
                </a:highlight>
                <a:latin typeface="BlinkMacSystemFont"/>
              </a:rPr>
              <a:t>Geisinger</a:t>
            </a:r>
            <a:r>
              <a:rPr lang="nl-NL" sz="1000" b="0" i="0" dirty="0">
                <a:solidFill>
                  <a:srgbClr val="212121"/>
                </a:solidFill>
                <a:effectLst/>
                <a:highlight>
                  <a:srgbClr val="FFFFFF"/>
                </a:highlight>
                <a:latin typeface="BlinkMacSystemFont"/>
              </a:rPr>
              <a:t> D, </a:t>
            </a:r>
            <a:r>
              <a:rPr lang="nl-NL" sz="1000" b="0" i="0" dirty="0" err="1">
                <a:solidFill>
                  <a:srgbClr val="212121"/>
                </a:solidFill>
                <a:effectLst/>
                <a:highlight>
                  <a:srgbClr val="FFFFFF"/>
                </a:highlight>
                <a:latin typeface="BlinkMacSystemFont"/>
              </a:rPr>
              <a:t>Zaltzman</a:t>
            </a:r>
            <a:r>
              <a:rPr lang="nl-NL" sz="1000" b="0" i="0" dirty="0">
                <a:solidFill>
                  <a:srgbClr val="212121"/>
                </a:solidFill>
                <a:effectLst/>
                <a:highlight>
                  <a:srgbClr val="FFFFFF"/>
                </a:highlight>
                <a:latin typeface="BlinkMacSystemFont"/>
              </a:rPr>
              <a:t> R, Hartman TG, Gordon CR, </a:t>
            </a:r>
            <a:r>
              <a:rPr lang="nl-NL" sz="1000" b="0" i="0" dirty="0" err="1">
                <a:solidFill>
                  <a:srgbClr val="212121"/>
                </a:solidFill>
                <a:effectLst/>
                <a:highlight>
                  <a:srgbClr val="FFFFFF"/>
                </a:highlight>
                <a:latin typeface="BlinkMacSystemFont"/>
              </a:rPr>
              <a:t>Mintz</a:t>
            </a:r>
            <a:r>
              <a:rPr lang="nl-NL" sz="1000" b="0" i="0" dirty="0">
                <a:solidFill>
                  <a:srgbClr val="212121"/>
                </a:solidFill>
                <a:effectLst/>
                <a:highlight>
                  <a:srgbClr val="FFFFFF"/>
                </a:highlight>
                <a:latin typeface="BlinkMacSystemFont"/>
              </a:rPr>
              <a:t> M. The </a:t>
            </a:r>
            <a:r>
              <a:rPr lang="nl-NL" sz="1000" b="0" i="0" dirty="0" err="1">
                <a:solidFill>
                  <a:srgbClr val="212121"/>
                </a:solidFill>
                <a:effectLst/>
                <a:highlight>
                  <a:srgbClr val="FFFFFF"/>
                </a:highlight>
                <a:latin typeface="BlinkMacSystemFont"/>
              </a:rPr>
              <a:t>overarching</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effects</a:t>
            </a:r>
            <a:r>
              <a:rPr lang="nl-NL" sz="1000" b="0" i="0" dirty="0">
                <a:solidFill>
                  <a:srgbClr val="212121"/>
                </a:solidFill>
                <a:effectLst/>
                <a:highlight>
                  <a:srgbClr val="FFFFFF"/>
                </a:highlight>
                <a:latin typeface="BlinkMacSystemFont"/>
              </a:rPr>
              <a:t> of </a:t>
            </a:r>
            <a:r>
              <a:rPr lang="nl-NL" sz="1000" b="0" i="0" dirty="0" err="1">
                <a:solidFill>
                  <a:srgbClr val="212121"/>
                </a:solidFill>
                <a:effectLst/>
                <a:highlight>
                  <a:srgbClr val="FFFFFF"/>
                </a:highlight>
                <a:latin typeface="BlinkMacSystemFont"/>
              </a:rPr>
              <a:t>vestibular</a:t>
            </a:r>
            <a:r>
              <a:rPr lang="nl-NL" sz="1000" b="0" i="0" dirty="0">
                <a:solidFill>
                  <a:srgbClr val="212121"/>
                </a:solidFill>
                <a:effectLst/>
                <a:highlight>
                  <a:srgbClr val="FFFFFF"/>
                </a:highlight>
                <a:latin typeface="BlinkMacSystemFont"/>
              </a:rPr>
              <a:t> deficit: </a:t>
            </a:r>
            <a:r>
              <a:rPr lang="nl-NL" sz="1000" b="0" i="0" dirty="0" err="1">
                <a:solidFill>
                  <a:srgbClr val="212121"/>
                </a:solidFill>
                <a:effectLst/>
                <a:highlight>
                  <a:srgbClr val="FFFFFF"/>
                </a:highlight>
                <a:latin typeface="BlinkMacSystemFont"/>
              </a:rPr>
              <a:t>Imbalance</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anxiety</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and</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spatial</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disorientation</a:t>
            </a:r>
            <a:r>
              <a:rPr lang="nl-NL" sz="1000" b="0" i="0" dirty="0">
                <a:solidFill>
                  <a:srgbClr val="212121"/>
                </a:solidFill>
                <a:effectLst/>
                <a:highlight>
                  <a:srgbClr val="FFFFFF"/>
                </a:highlight>
                <a:latin typeface="BlinkMacSystemFont"/>
              </a:rPr>
              <a:t>. J </a:t>
            </a:r>
            <a:r>
              <a:rPr lang="nl-NL" sz="1000" b="0" i="0" dirty="0" err="1">
                <a:solidFill>
                  <a:srgbClr val="212121"/>
                </a:solidFill>
                <a:effectLst/>
                <a:highlight>
                  <a:srgbClr val="FFFFFF"/>
                </a:highlight>
                <a:latin typeface="BlinkMacSystemFont"/>
              </a:rPr>
              <a:t>Neurol</a:t>
            </a:r>
            <a:r>
              <a:rPr lang="nl-NL" sz="1000" b="0" i="0" dirty="0">
                <a:solidFill>
                  <a:srgbClr val="212121"/>
                </a:solidFill>
                <a:effectLst/>
                <a:highlight>
                  <a:srgbClr val="FFFFFF"/>
                </a:highlight>
                <a:latin typeface="BlinkMacSystemFont"/>
              </a:rPr>
              <a:t> </a:t>
            </a:r>
            <a:r>
              <a:rPr lang="nl-NL" sz="1000" b="0" i="0" dirty="0" err="1">
                <a:solidFill>
                  <a:srgbClr val="212121"/>
                </a:solidFill>
                <a:effectLst/>
                <a:highlight>
                  <a:srgbClr val="FFFFFF"/>
                </a:highlight>
                <a:latin typeface="BlinkMacSystemFont"/>
              </a:rPr>
              <a:t>Sci</a:t>
            </a:r>
            <a:r>
              <a:rPr lang="nl-NL" sz="1000" b="0" i="0" dirty="0">
                <a:solidFill>
                  <a:srgbClr val="212121"/>
                </a:solidFill>
                <a:effectLst/>
                <a:highlight>
                  <a:srgbClr val="FFFFFF"/>
                </a:highlight>
                <a:latin typeface="BlinkMacSystemFont"/>
              </a:rPr>
              <a:t>. 2023 Aug 15;451:120723</a:t>
            </a:r>
            <a:endParaRPr lang="nl-NL" sz="1000" dirty="0"/>
          </a:p>
        </p:txBody>
      </p:sp>
    </p:spTree>
    <p:extLst>
      <p:ext uri="{BB962C8B-B14F-4D97-AF65-F5344CB8AC3E}">
        <p14:creationId xmlns:p14="http://schemas.microsoft.com/office/powerpoint/2010/main" val="3721844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3B5D9-BE1E-818E-EE92-255B07D90503}"/>
              </a:ext>
            </a:extLst>
          </p:cNvPr>
          <p:cNvSpPr>
            <a:spLocks noGrp="1"/>
          </p:cNvSpPr>
          <p:nvPr>
            <p:ph type="title"/>
          </p:nvPr>
        </p:nvSpPr>
        <p:spPr/>
        <p:txBody>
          <a:bodyPr/>
          <a:lstStyle/>
          <a:p>
            <a:r>
              <a:rPr lang="nl-NL" dirty="0" err="1"/>
              <a:t>And</a:t>
            </a:r>
            <a:r>
              <a:rPr lang="nl-NL" dirty="0"/>
              <a:t> of course: </a:t>
            </a:r>
            <a:r>
              <a:rPr lang="nl-NL" dirty="0" err="1"/>
              <a:t>concussion</a:t>
            </a:r>
            <a:endParaRPr lang="nl-NL" dirty="0"/>
          </a:p>
        </p:txBody>
      </p:sp>
      <p:sp>
        <p:nvSpPr>
          <p:cNvPr id="3" name="Tijdelijke aanduiding voor inhoud 2">
            <a:extLst>
              <a:ext uri="{FF2B5EF4-FFF2-40B4-BE49-F238E27FC236}">
                <a16:creationId xmlns:a16="http://schemas.microsoft.com/office/drawing/2014/main" id="{F26176CC-BAA7-3E09-D9E9-CA19A9BC0D84}"/>
              </a:ext>
            </a:extLst>
          </p:cNvPr>
          <p:cNvSpPr>
            <a:spLocks noGrp="1"/>
          </p:cNvSpPr>
          <p:nvPr>
            <p:ph idx="1"/>
          </p:nvPr>
        </p:nvSpPr>
        <p:spPr>
          <a:xfrm>
            <a:off x="838200" y="1825625"/>
            <a:ext cx="6634316" cy="4351338"/>
          </a:xfrm>
        </p:spPr>
        <p:txBody>
          <a:bodyPr>
            <a:normAutofit lnSpcReduction="10000"/>
          </a:bodyPr>
          <a:lstStyle/>
          <a:p>
            <a:r>
              <a:rPr lang="nl-NL" dirty="0" err="1"/>
              <a:t>Vestibular</a:t>
            </a:r>
            <a:r>
              <a:rPr lang="nl-NL" dirty="0"/>
              <a:t> </a:t>
            </a:r>
            <a:r>
              <a:rPr lang="nl-NL" dirty="0" err="1"/>
              <a:t>dysfunction</a:t>
            </a:r>
            <a:r>
              <a:rPr lang="nl-NL" dirty="0"/>
              <a:t> in </a:t>
            </a:r>
            <a:r>
              <a:rPr lang="nl-NL" dirty="0" err="1"/>
              <a:t>concussion</a:t>
            </a:r>
            <a:endParaRPr lang="nl-NL" dirty="0"/>
          </a:p>
          <a:p>
            <a:r>
              <a:rPr lang="nl-NL" dirty="0" err="1"/>
              <a:t>Dizziness</a:t>
            </a:r>
            <a:r>
              <a:rPr lang="nl-NL" dirty="0"/>
              <a:t> </a:t>
            </a:r>
            <a:r>
              <a:rPr lang="nl-NL" dirty="0" err="1"/>
              <a:t>after</a:t>
            </a:r>
            <a:r>
              <a:rPr lang="nl-NL" dirty="0"/>
              <a:t> </a:t>
            </a:r>
            <a:r>
              <a:rPr lang="nl-NL" dirty="0" err="1"/>
              <a:t>concussion</a:t>
            </a:r>
            <a:r>
              <a:rPr lang="nl-NL" dirty="0"/>
              <a:t> in 50-84% of </a:t>
            </a:r>
            <a:r>
              <a:rPr lang="nl-NL" dirty="0" err="1"/>
              <a:t>athletes</a:t>
            </a:r>
            <a:endParaRPr lang="nl-NL" dirty="0"/>
          </a:p>
          <a:p>
            <a:r>
              <a:rPr lang="nl-NL" dirty="0"/>
              <a:t>In </a:t>
            </a:r>
            <a:r>
              <a:rPr lang="nl-NL" dirty="0" err="1"/>
              <a:t>paediatric</a:t>
            </a:r>
            <a:r>
              <a:rPr lang="nl-NL" dirty="0"/>
              <a:t> </a:t>
            </a:r>
            <a:r>
              <a:rPr lang="nl-NL" dirty="0" err="1"/>
              <a:t>concussed</a:t>
            </a:r>
            <a:r>
              <a:rPr lang="nl-NL" dirty="0"/>
              <a:t> </a:t>
            </a:r>
            <a:r>
              <a:rPr lang="nl-NL" dirty="0" err="1"/>
              <a:t>population</a:t>
            </a:r>
            <a:r>
              <a:rPr lang="nl-NL" dirty="0"/>
              <a:t>: 81% </a:t>
            </a:r>
            <a:r>
              <a:rPr lang="nl-NL" dirty="0" err="1"/>
              <a:t>demonstrated</a:t>
            </a:r>
            <a:r>
              <a:rPr lang="nl-NL" dirty="0"/>
              <a:t> </a:t>
            </a:r>
            <a:r>
              <a:rPr lang="nl-NL" dirty="0" err="1"/>
              <a:t>vestibular</a:t>
            </a:r>
            <a:r>
              <a:rPr lang="nl-NL" dirty="0"/>
              <a:t> </a:t>
            </a:r>
            <a:r>
              <a:rPr lang="nl-NL" dirty="0" err="1"/>
              <a:t>dysfunction</a:t>
            </a:r>
            <a:endParaRPr lang="nl-NL" dirty="0"/>
          </a:p>
          <a:p>
            <a:r>
              <a:rPr lang="nl-NL" dirty="0"/>
              <a:t>In these return </a:t>
            </a:r>
            <a:r>
              <a:rPr lang="nl-NL" dirty="0" err="1"/>
              <a:t>to</a:t>
            </a:r>
            <a:r>
              <a:rPr lang="nl-NL" dirty="0"/>
              <a:t> school </a:t>
            </a:r>
            <a:r>
              <a:rPr lang="nl-NL" dirty="0" err="1"/>
              <a:t>lasted</a:t>
            </a:r>
            <a:r>
              <a:rPr lang="nl-NL" dirty="0"/>
              <a:t> </a:t>
            </a:r>
            <a:r>
              <a:rPr lang="nl-NL" dirty="0" err="1"/>
              <a:t>much</a:t>
            </a:r>
            <a:r>
              <a:rPr lang="nl-NL" dirty="0"/>
              <a:t> </a:t>
            </a:r>
            <a:r>
              <a:rPr lang="nl-NL" dirty="0" err="1"/>
              <a:t>longer</a:t>
            </a:r>
            <a:r>
              <a:rPr lang="nl-NL" dirty="0"/>
              <a:t>: 56 </a:t>
            </a:r>
            <a:r>
              <a:rPr lang="nl-NL" dirty="0" err="1"/>
              <a:t>days</a:t>
            </a:r>
            <a:r>
              <a:rPr lang="nl-NL" dirty="0"/>
              <a:t> vs. 5 </a:t>
            </a:r>
            <a:r>
              <a:rPr lang="nl-NL" dirty="0" err="1"/>
              <a:t>days</a:t>
            </a:r>
            <a:endParaRPr lang="nl-NL" dirty="0"/>
          </a:p>
          <a:p>
            <a:r>
              <a:rPr lang="nl-NL" dirty="0"/>
              <a:t>Full clearance </a:t>
            </a:r>
            <a:r>
              <a:rPr lang="nl-NL" dirty="0" err="1"/>
              <a:t>for</a:t>
            </a:r>
            <a:r>
              <a:rPr lang="nl-NL" dirty="0"/>
              <a:t> </a:t>
            </a:r>
            <a:r>
              <a:rPr lang="nl-NL" dirty="0" err="1"/>
              <a:t>activities</a:t>
            </a:r>
            <a:r>
              <a:rPr lang="nl-NL" dirty="0"/>
              <a:t>: 106 </a:t>
            </a:r>
            <a:r>
              <a:rPr lang="nl-NL" dirty="0" err="1"/>
              <a:t>days</a:t>
            </a:r>
            <a:r>
              <a:rPr lang="nl-NL" dirty="0"/>
              <a:t> vs. 29 </a:t>
            </a:r>
            <a:r>
              <a:rPr lang="nl-NL" dirty="0" err="1"/>
              <a:t>days</a:t>
            </a:r>
            <a:endParaRPr lang="nl-NL" dirty="0"/>
          </a:p>
        </p:txBody>
      </p:sp>
      <p:sp>
        <p:nvSpPr>
          <p:cNvPr id="5" name="Tekstvak 4">
            <a:extLst>
              <a:ext uri="{FF2B5EF4-FFF2-40B4-BE49-F238E27FC236}">
                <a16:creationId xmlns:a16="http://schemas.microsoft.com/office/drawing/2014/main" id="{B6235941-384A-2C24-BD26-31D6365FC3EC}"/>
              </a:ext>
            </a:extLst>
          </p:cNvPr>
          <p:cNvSpPr txBox="1"/>
          <p:nvPr/>
        </p:nvSpPr>
        <p:spPr>
          <a:xfrm>
            <a:off x="838201" y="6492875"/>
            <a:ext cx="10515599" cy="246221"/>
          </a:xfrm>
          <a:prstGeom prst="rect">
            <a:avLst/>
          </a:prstGeom>
          <a:noFill/>
        </p:spPr>
        <p:txBody>
          <a:bodyPr wrap="square">
            <a:spAutoFit/>
          </a:bodyPr>
          <a:lstStyle/>
          <a:p>
            <a:r>
              <a:rPr lang="nl-NL" sz="1000" b="0" i="0" dirty="0" err="1">
                <a:solidFill>
                  <a:srgbClr val="212121"/>
                </a:solidFill>
                <a:effectLst/>
                <a:highlight>
                  <a:srgbClr val="FFFFFF"/>
                </a:highlight>
              </a:rPr>
              <a:t>Corwin</a:t>
            </a:r>
            <a:r>
              <a:rPr lang="nl-NL" sz="1000" b="0" i="0" dirty="0">
                <a:solidFill>
                  <a:srgbClr val="212121"/>
                </a:solidFill>
                <a:effectLst/>
                <a:highlight>
                  <a:srgbClr val="FFFFFF"/>
                </a:highlight>
              </a:rPr>
              <a:t> DJ, Wiebe DJ, </a:t>
            </a:r>
            <a:r>
              <a:rPr lang="nl-NL" sz="1000" b="0" i="0" dirty="0" err="1">
                <a:solidFill>
                  <a:srgbClr val="212121"/>
                </a:solidFill>
                <a:effectLst/>
                <a:highlight>
                  <a:srgbClr val="FFFFFF"/>
                </a:highlight>
              </a:rPr>
              <a:t>Zonfrillo</a:t>
            </a:r>
            <a:r>
              <a:rPr lang="nl-NL" sz="1000" b="0" i="0" dirty="0">
                <a:solidFill>
                  <a:srgbClr val="212121"/>
                </a:solidFill>
                <a:effectLst/>
                <a:highlight>
                  <a:srgbClr val="FFFFFF"/>
                </a:highlight>
              </a:rPr>
              <a:t> MR, </a:t>
            </a:r>
            <a:r>
              <a:rPr lang="nl-NL" sz="1000" b="0" i="0" dirty="0" err="1">
                <a:solidFill>
                  <a:srgbClr val="212121"/>
                </a:solidFill>
                <a:effectLst/>
                <a:highlight>
                  <a:srgbClr val="FFFFFF"/>
                </a:highlight>
              </a:rPr>
              <a:t>Grady</a:t>
            </a:r>
            <a:r>
              <a:rPr lang="nl-NL" sz="1000" b="0" i="0" dirty="0">
                <a:solidFill>
                  <a:srgbClr val="212121"/>
                </a:solidFill>
                <a:effectLst/>
                <a:highlight>
                  <a:srgbClr val="FFFFFF"/>
                </a:highlight>
              </a:rPr>
              <a:t> MF, Robinson RL, Goodman AM, Master CL. </a:t>
            </a:r>
            <a:r>
              <a:rPr lang="nl-NL" sz="1000" b="0" i="0" dirty="0" err="1">
                <a:solidFill>
                  <a:srgbClr val="212121"/>
                </a:solidFill>
                <a:effectLst/>
                <a:highlight>
                  <a:srgbClr val="FFFFFF"/>
                </a:highlight>
              </a:rPr>
              <a:t>Vestibular</a:t>
            </a:r>
            <a:r>
              <a:rPr lang="nl-NL" sz="1000" b="0" i="0" dirty="0">
                <a:solidFill>
                  <a:srgbClr val="212121"/>
                </a:solidFill>
                <a:effectLst/>
                <a:highlight>
                  <a:srgbClr val="FFFFFF"/>
                </a:highlight>
              </a:rPr>
              <a:t> Deficits </a:t>
            </a:r>
            <a:r>
              <a:rPr lang="nl-NL" sz="1000" b="0" i="0" dirty="0" err="1">
                <a:solidFill>
                  <a:srgbClr val="212121"/>
                </a:solidFill>
                <a:effectLst/>
                <a:highlight>
                  <a:srgbClr val="FFFFFF"/>
                </a:highlight>
              </a:rPr>
              <a:t>following</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Youth</a:t>
            </a:r>
            <a:r>
              <a:rPr lang="nl-NL" sz="1000" b="0" i="0" dirty="0">
                <a:solidFill>
                  <a:srgbClr val="212121"/>
                </a:solidFill>
                <a:effectLst/>
                <a:highlight>
                  <a:srgbClr val="FFFFFF"/>
                </a:highlight>
              </a:rPr>
              <a:t> </a:t>
            </a:r>
            <a:r>
              <a:rPr lang="nl-NL" sz="1000" b="0" i="0" dirty="0" err="1">
                <a:solidFill>
                  <a:srgbClr val="212121"/>
                </a:solidFill>
                <a:effectLst/>
                <a:highlight>
                  <a:srgbClr val="FFFFFF"/>
                </a:highlight>
              </a:rPr>
              <a:t>Concussion</a:t>
            </a:r>
            <a:r>
              <a:rPr lang="nl-NL" sz="1000" b="0" i="0" dirty="0">
                <a:solidFill>
                  <a:srgbClr val="212121"/>
                </a:solidFill>
                <a:effectLst/>
                <a:highlight>
                  <a:srgbClr val="FFFFFF"/>
                </a:highlight>
              </a:rPr>
              <a:t>. J </a:t>
            </a:r>
            <a:r>
              <a:rPr lang="nl-NL" sz="1000" b="0" i="0" dirty="0" err="1">
                <a:solidFill>
                  <a:srgbClr val="212121"/>
                </a:solidFill>
                <a:effectLst/>
                <a:highlight>
                  <a:srgbClr val="FFFFFF"/>
                </a:highlight>
              </a:rPr>
              <a:t>Pediatr</a:t>
            </a:r>
            <a:r>
              <a:rPr lang="nl-NL" sz="1000" b="0" i="0" dirty="0">
                <a:solidFill>
                  <a:srgbClr val="212121"/>
                </a:solidFill>
                <a:effectLst/>
                <a:highlight>
                  <a:srgbClr val="FFFFFF"/>
                </a:highlight>
              </a:rPr>
              <a:t>. 2015 May;166(5):1221-5</a:t>
            </a:r>
            <a:endParaRPr lang="nl-NL" sz="1000" dirty="0"/>
          </a:p>
        </p:txBody>
      </p:sp>
      <p:pic>
        <p:nvPicPr>
          <p:cNvPr id="1026" name="Picture 2" descr="Concussion in children - Queensland Brain Institute - University of  Queensland">
            <a:extLst>
              <a:ext uri="{FF2B5EF4-FFF2-40B4-BE49-F238E27FC236}">
                <a16:creationId xmlns:a16="http://schemas.microsoft.com/office/drawing/2014/main" id="{D00AECEC-94DC-52D7-F230-DAB957D00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534" y="2686497"/>
            <a:ext cx="4038824" cy="262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42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C8328-A703-6393-3552-EE0293F68FD4}"/>
              </a:ext>
            </a:extLst>
          </p:cNvPr>
          <p:cNvSpPr>
            <a:spLocks noGrp="1"/>
          </p:cNvSpPr>
          <p:nvPr>
            <p:ph type="title"/>
          </p:nvPr>
        </p:nvSpPr>
        <p:spPr/>
        <p:txBody>
          <a:bodyPr/>
          <a:lstStyle/>
          <a:p>
            <a:r>
              <a:rPr lang="nl-NL" dirty="0" err="1"/>
              <a:t>Use</a:t>
            </a:r>
            <a:r>
              <a:rPr lang="nl-NL" dirty="0"/>
              <a:t> </a:t>
            </a:r>
            <a:r>
              <a:rPr lang="nl-NL" dirty="0" err="1"/>
              <a:t>cognitive</a:t>
            </a:r>
            <a:r>
              <a:rPr lang="nl-NL" dirty="0"/>
              <a:t> </a:t>
            </a:r>
            <a:r>
              <a:rPr lang="nl-NL" dirty="0" err="1"/>
              <a:t>outcomes</a:t>
            </a:r>
            <a:r>
              <a:rPr lang="nl-NL" dirty="0"/>
              <a:t> </a:t>
            </a:r>
            <a:r>
              <a:rPr lang="nl-NL" dirty="0" err="1"/>
              <a:t>measures</a:t>
            </a:r>
            <a:r>
              <a:rPr lang="nl-NL" dirty="0"/>
              <a:t> as well</a:t>
            </a:r>
          </a:p>
        </p:txBody>
      </p:sp>
      <p:sp>
        <p:nvSpPr>
          <p:cNvPr id="3" name="Tijdelijke aanduiding voor inhoud 2">
            <a:extLst>
              <a:ext uri="{FF2B5EF4-FFF2-40B4-BE49-F238E27FC236}">
                <a16:creationId xmlns:a16="http://schemas.microsoft.com/office/drawing/2014/main" id="{0A0D5C15-6E8C-DAFB-2028-5D5AF381C373}"/>
              </a:ext>
            </a:extLst>
          </p:cNvPr>
          <p:cNvSpPr>
            <a:spLocks noGrp="1"/>
          </p:cNvSpPr>
          <p:nvPr>
            <p:ph idx="1"/>
          </p:nvPr>
        </p:nvSpPr>
        <p:spPr/>
        <p:txBody>
          <a:bodyPr/>
          <a:lstStyle/>
          <a:p>
            <a:r>
              <a:rPr lang="nl-NL" dirty="0" err="1"/>
              <a:t>Trail</a:t>
            </a:r>
            <a:r>
              <a:rPr lang="nl-NL" dirty="0"/>
              <a:t> making tests</a:t>
            </a:r>
          </a:p>
          <a:p>
            <a:r>
              <a:rPr lang="nl-NL" dirty="0"/>
              <a:t>Digital </a:t>
            </a:r>
            <a:r>
              <a:rPr lang="nl-NL" dirty="0" err="1"/>
              <a:t>symbol</a:t>
            </a:r>
            <a:r>
              <a:rPr lang="nl-NL" dirty="0"/>
              <a:t> </a:t>
            </a:r>
            <a:r>
              <a:rPr lang="nl-NL" dirty="0" err="1"/>
              <a:t>substitution</a:t>
            </a:r>
            <a:r>
              <a:rPr lang="nl-NL" dirty="0"/>
              <a:t> test</a:t>
            </a:r>
          </a:p>
          <a:p>
            <a:r>
              <a:rPr lang="nl-NL" dirty="0"/>
              <a:t>Simple </a:t>
            </a:r>
            <a:r>
              <a:rPr lang="nl-NL" dirty="0" err="1"/>
              <a:t>reaction</a:t>
            </a:r>
            <a:r>
              <a:rPr lang="nl-NL" dirty="0"/>
              <a:t> time</a:t>
            </a:r>
          </a:p>
          <a:p>
            <a:r>
              <a:rPr lang="nl-NL" dirty="0" err="1"/>
              <a:t>Choice</a:t>
            </a:r>
            <a:r>
              <a:rPr lang="nl-NL" dirty="0"/>
              <a:t> </a:t>
            </a:r>
            <a:r>
              <a:rPr lang="nl-NL" dirty="0" err="1"/>
              <a:t>reaction</a:t>
            </a:r>
            <a:r>
              <a:rPr lang="nl-NL" dirty="0"/>
              <a:t> time</a:t>
            </a:r>
          </a:p>
          <a:p>
            <a:r>
              <a:rPr lang="nl-NL"/>
              <a:t>Interactive </a:t>
            </a:r>
            <a:r>
              <a:rPr lang="nl-NL" dirty="0" err="1"/>
              <a:t>Metronome</a:t>
            </a:r>
            <a:r>
              <a:rPr lang="nl-NL" dirty="0"/>
              <a:t>: timing</a:t>
            </a:r>
          </a:p>
          <a:p>
            <a:r>
              <a:rPr lang="nl-NL" dirty="0" err="1"/>
              <a:t>Computerized</a:t>
            </a:r>
            <a:r>
              <a:rPr lang="nl-NL" dirty="0"/>
              <a:t> </a:t>
            </a:r>
            <a:r>
              <a:rPr lang="nl-NL" dirty="0" err="1"/>
              <a:t>testing</a:t>
            </a:r>
            <a:r>
              <a:rPr lang="nl-NL" dirty="0"/>
              <a:t> of </a:t>
            </a:r>
            <a:r>
              <a:rPr lang="nl-NL" dirty="0" err="1"/>
              <a:t>all</a:t>
            </a:r>
            <a:r>
              <a:rPr lang="nl-NL" dirty="0"/>
              <a:t> </a:t>
            </a:r>
            <a:r>
              <a:rPr lang="nl-NL" dirty="0" err="1"/>
              <a:t>eye</a:t>
            </a:r>
            <a:r>
              <a:rPr lang="nl-NL" dirty="0"/>
              <a:t> </a:t>
            </a:r>
            <a:r>
              <a:rPr lang="nl-NL" dirty="0" err="1"/>
              <a:t>movements</a:t>
            </a:r>
            <a:endParaRPr lang="nl-NL" dirty="0"/>
          </a:p>
        </p:txBody>
      </p:sp>
    </p:spTree>
    <p:extLst>
      <p:ext uri="{BB962C8B-B14F-4D97-AF65-F5344CB8AC3E}">
        <p14:creationId xmlns:p14="http://schemas.microsoft.com/office/powerpoint/2010/main" val="1636744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12BA886-E2B4-8A7B-B559-25A8380EB4C4}"/>
              </a:ext>
            </a:extLst>
          </p:cNvPr>
          <p:cNvSpPr>
            <a:spLocks noGrp="1"/>
          </p:cNvSpPr>
          <p:nvPr>
            <p:ph type="title"/>
          </p:nvPr>
        </p:nvSpPr>
        <p:spPr>
          <a:xfrm>
            <a:off x="621792" y="1161288"/>
            <a:ext cx="3602736" cy="4526280"/>
          </a:xfrm>
        </p:spPr>
        <p:txBody>
          <a:bodyPr>
            <a:normAutofit/>
          </a:bodyPr>
          <a:lstStyle/>
          <a:p>
            <a:r>
              <a:rPr lang="nl-NL" sz="6000" dirty="0"/>
              <a:t>Content</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ijdelijke aanduiding voor inhoud 2">
            <a:extLst>
              <a:ext uri="{FF2B5EF4-FFF2-40B4-BE49-F238E27FC236}">
                <a16:creationId xmlns:a16="http://schemas.microsoft.com/office/drawing/2014/main" id="{E2724FA4-43C7-6C28-45DD-AE3E5D62050D}"/>
              </a:ext>
            </a:extLst>
          </p:cNvPr>
          <p:cNvGraphicFramePr>
            <a:graphicFrameLocks noGrp="1"/>
          </p:cNvGraphicFramePr>
          <p:nvPr>
            <p:ph idx="1"/>
            <p:extLst>
              <p:ext uri="{D42A27DB-BD31-4B8C-83A1-F6EECF244321}">
                <p14:modId xmlns:p14="http://schemas.microsoft.com/office/powerpoint/2010/main" val="314812719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1008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AAF76-0723-936A-DC87-C3031E78D427}"/>
              </a:ext>
            </a:extLst>
          </p:cNvPr>
          <p:cNvSpPr>
            <a:spLocks noGrp="1"/>
          </p:cNvSpPr>
          <p:nvPr>
            <p:ph type="title"/>
          </p:nvPr>
        </p:nvSpPr>
        <p:spPr>
          <a:xfrm>
            <a:off x="838200" y="875071"/>
            <a:ext cx="10515600" cy="815617"/>
          </a:xfrm>
        </p:spPr>
        <p:txBody>
          <a:bodyPr/>
          <a:lstStyle/>
          <a:p>
            <a:pPr algn="ctr"/>
            <a:r>
              <a:rPr lang="nl-NL" dirty="0" err="1"/>
              <a:t>Final</a:t>
            </a:r>
            <a:r>
              <a:rPr lang="nl-NL" dirty="0"/>
              <a:t> </a:t>
            </a:r>
            <a:r>
              <a:rPr lang="nl-NL" dirty="0" err="1"/>
              <a:t>remarks</a:t>
            </a:r>
            <a:endParaRPr lang="nl-NL" dirty="0"/>
          </a:p>
        </p:txBody>
      </p:sp>
      <p:sp>
        <p:nvSpPr>
          <p:cNvPr id="3" name="Tijdelijke aanduiding voor inhoud 2">
            <a:extLst>
              <a:ext uri="{FF2B5EF4-FFF2-40B4-BE49-F238E27FC236}">
                <a16:creationId xmlns:a16="http://schemas.microsoft.com/office/drawing/2014/main" id="{FE772C83-5D38-AE87-5B8A-DB3090DCC04E}"/>
              </a:ext>
            </a:extLst>
          </p:cNvPr>
          <p:cNvSpPr>
            <a:spLocks noGrp="1"/>
          </p:cNvSpPr>
          <p:nvPr>
            <p:ph idx="1"/>
          </p:nvPr>
        </p:nvSpPr>
        <p:spPr/>
        <p:txBody>
          <a:bodyPr>
            <a:normAutofit fontScale="85000" lnSpcReduction="10000"/>
          </a:bodyPr>
          <a:lstStyle/>
          <a:p>
            <a:pPr marL="0" indent="0">
              <a:buNone/>
            </a:pPr>
            <a:r>
              <a:rPr lang="nl-NL" dirty="0" err="1"/>
              <a:t>Vestibular</a:t>
            </a:r>
            <a:r>
              <a:rPr lang="nl-NL" dirty="0"/>
              <a:t> </a:t>
            </a:r>
            <a:r>
              <a:rPr lang="nl-NL" dirty="0" err="1"/>
              <a:t>assesment</a:t>
            </a:r>
            <a:r>
              <a:rPr lang="nl-NL" dirty="0"/>
              <a:t> </a:t>
            </a:r>
            <a:r>
              <a:rPr lang="nl-NL" dirty="0" err="1"/>
              <a:t>can</a:t>
            </a:r>
            <a:r>
              <a:rPr lang="nl-NL" dirty="0"/>
              <a:t> </a:t>
            </a:r>
            <a:r>
              <a:rPr lang="nl-NL" dirty="0" err="1"/>
              <a:t>be</a:t>
            </a:r>
            <a:r>
              <a:rPr lang="nl-NL" dirty="0"/>
              <a:t> of </a:t>
            </a:r>
            <a:r>
              <a:rPr lang="nl-NL" dirty="0" err="1"/>
              <a:t>great</a:t>
            </a:r>
            <a:r>
              <a:rPr lang="nl-NL" dirty="0"/>
              <a:t> </a:t>
            </a:r>
            <a:r>
              <a:rPr lang="nl-NL" dirty="0" err="1"/>
              <a:t>importance</a:t>
            </a:r>
            <a:r>
              <a:rPr lang="nl-NL" dirty="0"/>
              <a:t> </a:t>
            </a:r>
            <a:r>
              <a:rPr lang="nl-NL" dirty="0" err="1"/>
              <a:t>for</a:t>
            </a:r>
            <a:r>
              <a:rPr lang="nl-NL" dirty="0"/>
              <a:t> </a:t>
            </a:r>
            <a:r>
              <a:rPr lang="nl-NL" dirty="0" err="1"/>
              <a:t>many</a:t>
            </a:r>
            <a:r>
              <a:rPr lang="nl-NL" dirty="0"/>
              <a:t> types of </a:t>
            </a:r>
            <a:r>
              <a:rPr lang="nl-NL" dirty="0" err="1"/>
              <a:t>patients</a:t>
            </a:r>
            <a:endParaRPr lang="nl-NL" dirty="0"/>
          </a:p>
          <a:p>
            <a:pPr marL="0" indent="0">
              <a:buNone/>
            </a:pPr>
            <a:endParaRPr lang="nl-NL" dirty="0"/>
          </a:p>
          <a:p>
            <a:pPr marL="0" indent="0">
              <a:buNone/>
            </a:pPr>
            <a:r>
              <a:rPr lang="nl-NL" dirty="0" err="1"/>
              <a:t>Vestibular</a:t>
            </a:r>
            <a:r>
              <a:rPr lang="nl-NL" dirty="0"/>
              <a:t> </a:t>
            </a:r>
            <a:r>
              <a:rPr lang="nl-NL" dirty="0" err="1"/>
              <a:t>dysfunctions</a:t>
            </a:r>
            <a:r>
              <a:rPr lang="nl-NL" dirty="0"/>
              <a:t> are </a:t>
            </a:r>
            <a:r>
              <a:rPr lang="nl-NL" dirty="0" err="1"/>
              <a:t>often</a:t>
            </a:r>
            <a:r>
              <a:rPr lang="nl-NL" dirty="0"/>
              <a:t> </a:t>
            </a:r>
            <a:r>
              <a:rPr lang="nl-NL" dirty="0" err="1"/>
              <a:t>neglected</a:t>
            </a:r>
            <a:r>
              <a:rPr lang="nl-NL" dirty="0"/>
              <a:t> or </a:t>
            </a:r>
            <a:r>
              <a:rPr lang="nl-NL" dirty="0" err="1"/>
              <a:t>misunderstood</a:t>
            </a:r>
            <a:r>
              <a:rPr lang="nl-NL" dirty="0"/>
              <a:t> in </a:t>
            </a:r>
            <a:r>
              <a:rPr lang="nl-NL" dirty="0" err="1"/>
              <a:t>musculoskeletal</a:t>
            </a:r>
            <a:r>
              <a:rPr lang="nl-NL" dirty="0"/>
              <a:t> disorders</a:t>
            </a:r>
          </a:p>
          <a:p>
            <a:pPr marL="0" indent="0">
              <a:buNone/>
            </a:pPr>
            <a:endParaRPr lang="nl-NL" dirty="0"/>
          </a:p>
          <a:p>
            <a:pPr marL="0" indent="0">
              <a:buNone/>
            </a:pPr>
            <a:r>
              <a:rPr lang="nl-NL" dirty="0" err="1"/>
              <a:t>Vestibular</a:t>
            </a:r>
            <a:r>
              <a:rPr lang="nl-NL" dirty="0"/>
              <a:t> </a:t>
            </a:r>
            <a:r>
              <a:rPr lang="nl-NL" dirty="0" err="1"/>
              <a:t>dysfunctions</a:t>
            </a:r>
            <a:r>
              <a:rPr lang="nl-NL" dirty="0"/>
              <a:t> are </a:t>
            </a:r>
            <a:r>
              <a:rPr lang="nl-NL" dirty="0" err="1"/>
              <a:t>hardly</a:t>
            </a:r>
            <a:r>
              <a:rPr lang="nl-NL" dirty="0"/>
              <a:t> ever </a:t>
            </a:r>
            <a:r>
              <a:rPr lang="nl-NL" dirty="0" err="1"/>
              <a:t>considered</a:t>
            </a:r>
            <a:r>
              <a:rPr lang="nl-NL" dirty="0"/>
              <a:t> in </a:t>
            </a:r>
            <a:r>
              <a:rPr lang="nl-NL" dirty="0" err="1"/>
              <a:t>neurological</a:t>
            </a:r>
            <a:r>
              <a:rPr lang="nl-NL" dirty="0"/>
              <a:t> issues</a:t>
            </a:r>
          </a:p>
          <a:p>
            <a:pPr marL="0" indent="0">
              <a:buNone/>
            </a:pPr>
            <a:endParaRPr lang="nl-NL" dirty="0"/>
          </a:p>
          <a:p>
            <a:pPr marL="0" indent="0">
              <a:buNone/>
            </a:pPr>
            <a:r>
              <a:rPr lang="nl-NL" dirty="0" err="1"/>
              <a:t>Becoming</a:t>
            </a:r>
            <a:r>
              <a:rPr lang="nl-NL" dirty="0"/>
              <a:t> well-</a:t>
            </a:r>
            <a:r>
              <a:rPr lang="nl-NL" dirty="0" err="1"/>
              <a:t>versed</a:t>
            </a:r>
            <a:r>
              <a:rPr lang="nl-NL" dirty="0"/>
              <a:t> in </a:t>
            </a:r>
            <a:r>
              <a:rPr lang="nl-NL" dirty="0" err="1"/>
              <a:t>vestibular</a:t>
            </a:r>
            <a:r>
              <a:rPr lang="nl-NL" dirty="0"/>
              <a:t> </a:t>
            </a:r>
            <a:r>
              <a:rPr lang="nl-NL" dirty="0" err="1"/>
              <a:t>evaluation</a:t>
            </a:r>
            <a:r>
              <a:rPr lang="nl-NL" dirty="0"/>
              <a:t> </a:t>
            </a:r>
            <a:r>
              <a:rPr lang="nl-NL" dirty="0" err="1"/>
              <a:t>and</a:t>
            </a:r>
            <a:r>
              <a:rPr lang="nl-NL" dirty="0"/>
              <a:t> </a:t>
            </a:r>
            <a:r>
              <a:rPr lang="nl-NL" dirty="0" err="1"/>
              <a:t>rehabilitation</a:t>
            </a:r>
            <a:r>
              <a:rPr lang="nl-NL" dirty="0"/>
              <a:t> </a:t>
            </a:r>
            <a:r>
              <a:rPr lang="nl-NL" dirty="0" err="1"/>
              <a:t>opens</a:t>
            </a:r>
            <a:r>
              <a:rPr lang="nl-NL" dirty="0"/>
              <a:t> </a:t>
            </a:r>
            <a:r>
              <a:rPr lang="nl-NL" dirty="0" err="1"/>
              <a:t>opportunities</a:t>
            </a:r>
            <a:r>
              <a:rPr lang="nl-NL" dirty="0"/>
              <a:t> </a:t>
            </a:r>
            <a:r>
              <a:rPr lang="nl-NL" dirty="0" err="1"/>
              <a:t>for</a:t>
            </a:r>
            <a:r>
              <a:rPr lang="nl-NL" dirty="0"/>
              <a:t> </a:t>
            </a:r>
            <a:r>
              <a:rPr lang="nl-NL" dirty="0" err="1"/>
              <a:t>collaborations</a:t>
            </a:r>
            <a:r>
              <a:rPr lang="nl-NL" dirty="0"/>
              <a:t> </a:t>
            </a:r>
            <a:r>
              <a:rPr lang="nl-NL" dirty="0" err="1"/>
              <a:t>with</a:t>
            </a:r>
            <a:r>
              <a:rPr lang="nl-NL" dirty="0"/>
              <a:t> </a:t>
            </a:r>
            <a:r>
              <a:rPr lang="nl-NL" dirty="0" err="1"/>
              <a:t>other</a:t>
            </a:r>
            <a:r>
              <a:rPr lang="nl-NL" dirty="0"/>
              <a:t> </a:t>
            </a:r>
            <a:r>
              <a:rPr lang="nl-NL" dirty="0" err="1"/>
              <a:t>healthcare</a:t>
            </a:r>
            <a:r>
              <a:rPr lang="nl-NL" dirty="0"/>
              <a:t> </a:t>
            </a:r>
            <a:r>
              <a:rPr lang="nl-NL" dirty="0" err="1"/>
              <a:t>professions</a:t>
            </a:r>
            <a:endParaRPr lang="nl-NL" dirty="0"/>
          </a:p>
          <a:p>
            <a:pPr marL="0" indent="0">
              <a:buNone/>
            </a:pPr>
            <a:endParaRPr lang="nl-NL" dirty="0"/>
          </a:p>
          <a:p>
            <a:pPr marL="0" indent="0">
              <a:buNone/>
            </a:pPr>
            <a:r>
              <a:rPr lang="nl-NL" dirty="0" err="1"/>
              <a:t>So</a:t>
            </a:r>
            <a:r>
              <a:rPr lang="nl-NL" dirty="0"/>
              <a:t> </a:t>
            </a:r>
            <a:r>
              <a:rPr lang="nl-NL" dirty="0" err="1"/>
              <a:t>let’s</a:t>
            </a:r>
            <a:r>
              <a:rPr lang="nl-NL" dirty="0"/>
              <a:t> have a look at </a:t>
            </a:r>
            <a:r>
              <a:rPr lang="nl-NL" dirty="0" err="1"/>
              <a:t>how</a:t>
            </a:r>
            <a:r>
              <a:rPr lang="nl-NL" dirty="0"/>
              <a:t> </a:t>
            </a:r>
            <a:r>
              <a:rPr lang="nl-NL" dirty="0" err="1"/>
              <a:t>to</a:t>
            </a:r>
            <a:r>
              <a:rPr lang="nl-NL" dirty="0"/>
              <a:t> start </a:t>
            </a:r>
            <a:r>
              <a:rPr lang="nl-NL" dirty="0" err="1"/>
              <a:t>with</a:t>
            </a:r>
            <a:r>
              <a:rPr lang="nl-NL" dirty="0"/>
              <a:t> </a:t>
            </a:r>
            <a:r>
              <a:rPr lang="nl-NL" dirty="0" err="1"/>
              <a:t>this</a:t>
            </a:r>
            <a:r>
              <a:rPr lang="nl-NL" dirty="0"/>
              <a:t>…</a:t>
            </a:r>
          </a:p>
        </p:txBody>
      </p:sp>
    </p:spTree>
    <p:extLst>
      <p:ext uri="{BB962C8B-B14F-4D97-AF65-F5344CB8AC3E}">
        <p14:creationId xmlns:p14="http://schemas.microsoft.com/office/powerpoint/2010/main" val="3605316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5851B-1B8C-7F58-701B-4BB349550422}"/>
              </a:ext>
            </a:extLst>
          </p:cNvPr>
          <p:cNvSpPr>
            <a:spLocks noGrp="1"/>
          </p:cNvSpPr>
          <p:nvPr>
            <p:ph type="title"/>
          </p:nvPr>
        </p:nvSpPr>
        <p:spPr>
          <a:xfrm>
            <a:off x="2601246" y="716372"/>
            <a:ext cx="6989507" cy="1325563"/>
          </a:xfrm>
        </p:spPr>
        <p:txBody>
          <a:bodyPr/>
          <a:lstStyle/>
          <a:p>
            <a:pPr algn="ctr"/>
            <a:r>
              <a:rPr lang="nl-NL" dirty="0"/>
              <a:t>Practicum – </a:t>
            </a:r>
            <a:r>
              <a:rPr lang="nl-NL" dirty="0" err="1"/>
              <a:t>Vestibular</a:t>
            </a:r>
            <a:r>
              <a:rPr lang="nl-NL" dirty="0"/>
              <a:t> </a:t>
            </a:r>
            <a:r>
              <a:rPr lang="nl-NL" dirty="0" err="1"/>
              <a:t>related</a:t>
            </a:r>
            <a:r>
              <a:rPr lang="nl-NL" dirty="0"/>
              <a:t> </a:t>
            </a:r>
            <a:r>
              <a:rPr lang="nl-NL" dirty="0" err="1"/>
              <a:t>testing</a:t>
            </a:r>
            <a:r>
              <a:rPr lang="nl-NL" dirty="0"/>
              <a:t> </a:t>
            </a:r>
            <a:r>
              <a:rPr lang="nl-NL" dirty="0" err="1"/>
              <a:t>and</a:t>
            </a:r>
            <a:r>
              <a:rPr lang="nl-NL" dirty="0"/>
              <a:t> </a:t>
            </a:r>
            <a:r>
              <a:rPr lang="nl-NL" dirty="0" err="1"/>
              <a:t>interventions</a:t>
            </a:r>
            <a:endParaRPr lang="nl-NL" dirty="0"/>
          </a:p>
        </p:txBody>
      </p:sp>
      <p:sp>
        <p:nvSpPr>
          <p:cNvPr id="3" name="Tijdelijke aanduiding voor inhoud 2">
            <a:extLst>
              <a:ext uri="{FF2B5EF4-FFF2-40B4-BE49-F238E27FC236}">
                <a16:creationId xmlns:a16="http://schemas.microsoft.com/office/drawing/2014/main" id="{2150FD72-A2E3-D0E2-6250-F5A1FFB60BE2}"/>
              </a:ext>
            </a:extLst>
          </p:cNvPr>
          <p:cNvSpPr>
            <a:spLocks noGrp="1"/>
          </p:cNvSpPr>
          <p:nvPr>
            <p:ph idx="1"/>
          </p:nvPr>
        </p:nvSpPr>
        <p:spPr>
          <a:xfrm>
            <a:off x="3001296" y="2641703"/>
            <a:ext cx="6909619" cy="3080671"/>
          </a:xfrm>
        </p:spPr>
        <p:txBody>
          <a:bodyPr>
            <a:normAutofit fontScale="92500"/>
          </a:bodyPr>
          <a:lstStyle/>
          <a:p>
            <a:pPr marL="0" indent="0">
              <a:buNone/>
            </a:pPr>
            <a:r>
              <a:rPr lang="nl-NL" sz="4000" dirty="0"/>
              <a:t>Three </a:t>
            </a:r>
            <a:r>
              <a:rPr lang="nl-NL" sz="4000" dirty="0" err="1"/>
              <a:t>volunteers</a:t>
            </a:r>
            <a:r>
              <a:rPr lang="nl-NL" sz="4000" dirty="0"/>
              <a:t> </a:t>
            </a:r>
            <a:r>
              <a:rPr lang="nl-NL" sz="4000" dirty="0" err="1"/>
              <a:t>with</a:t>
            </a:r>
            <a:r>
              <a:rPr lang="nl-NL" sz="4000" dirty="0"/>
              <a:t> </a:t>
            </a:r>
            <a:r>
              <a:rPr lang="nl-NL" sz="4000" dirty="0" err="1"/>
              <a:t>preferably</a:t>
            </a:r>
            <a:r>
              <a:rPr lang="nl-NL" sz="4000" dirty="0"/>
              <a:t>:</a:t>
            </a:r>
          </a:p>
          <a:p>
            <a:endParaRPr lang="nl-NL" dirty="0"/>
          </a:p>
          <a:p>
            <a:r>
              <a:rPr lang="nl-NL" dirty="0" err="1"/>
              <a:t>Vestibular</a:t>
            </a:r>
            <a:r>
              <a:rPr lang="nl-NL" dirty="0"/>
              <a:t> issues</a:t>
            </a:r>
          </a:p>
          <a:p>
            <a:r>
              <a:rPr lang="nl-NL" dirty="0" err="1"/>
              <a:t>Oculomotor</a:t>
            </a:r>
            <a:r>
              <a:rPr lang="nl-NL" dirty="0"/>
              <a:t> issues</a:t>
            </a:r>
          </a:p>
          <a:p>
            <a:r>
              <a:rPr lang="nl-NL" dirty="0"/>
              <a:t>Balance issues</a:t>
            </a:r>
          </a:p>
          <a:p>
            <a:r>
              <a:rPr lang="nl-NL" dirty="0"/>
              <a:t>Post-</a:t>
            </a:r>
            <a:r>
              <a:rPr lang="nl-NL" dirty="0" err="1"/>
              <a:t>concussive</a:t>
            </a:r>
            <a:r>
              <a:rPr lang="nl-NL" dirty="0"/>
              <a:t> </a:t>
            </a:r>
            <a:r>
              <a:rPr lang="nl-NL" dirty="0" err="1"/>
              <a:t>problems</a:t>
            </a:r>
            <a:endParaRPr lang="nl-NL" dirty="0"/>
          </a:p>
          <a:p>
            <a:endParaRPr lang="nl-NL" dirty="0"/>
          </a:p>
        </p:txBody>
      </p:sp>
    </p:spTree>
    <p:extLst>
      <p:ext uri="{BB962C8B-B14F-4D97-AF65-F5344CB8AC3E}">
        <p14:creationId xmlns:p14="http://schemas.microsoft.com/office/powerpoint/2010/main" val="1532027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041C3-1173-D88B-983C-B8DB9A7157D6}"/>
              </a:ext>
            </a:extLst>
          </p:cNvPr>
          <p:cNvSpPr>
            <a:spLocks noGrp="1"/>
          </p:cNvSpPr>
          <p:nvPr>
            <p:ph type="title"/>
          </p:nvPr>
        </p:nvSpPr>
        <p:spPr/>
        <p:txBody>
          <a:bodyPr/>
          <a:lstStyle/>
          <a:p>
            <a:r>
              <a:rPr lang="nl-NL" dirty="0" err="1"/>
              <a:t>Oculomotor</a:t>
            </a:r>
            <a:r>
              <a:rPr lang="nl-NL" dirty="0"/>
              <a:t> </a:t>
            </a:r>
            <a:r>
              <a:rPr lang="nl-NL" dirty="0" err="1"/>
              <a:t>testing</a:t>
            </a:r>
            <a:endParaRPr lang="nl-NL" dirty="0"/>
          </a:p>
        </p:txBody>
      </p:sp>
      <p:sp>
        <p:nvSpPr>
          <p:cNvPr id="3" name="Tijdelijke aanduiding voor inhoud 2">
            <a:extLst>
              <a:ext uri="{FF2B5EF4-FFF2-40B4-BE49-F238E27FC236}">
                <a16:creationId xmlns:a16="http://schemas.microsoft.com/office/drawing/2014/main" id="{55D35439-9217-FC27-A908-B44F3911E3E8}"/>
              </a:ext>
            </a:extLst>
          </p:cNvPr>
          <p:cNvSpPr>
            <a:spLocks noGrp="1"/>
          </p:cNvSpPr>
          <p:nvPr>
            <p:ph idx="1"/>
          </p:nvPr>
        </p:nvSpPr>
        <p:spPr/>
        <p:txBody>
          <a:bodyPr/>
          <a:lstStyle/>
          <a:p>
            <a:r>
              <a:rPr lang="nl-NL" dirty="0" err="1"/>
              <a:t>Convergence</a:t>
            </a:r>
            <a:endParaRPr lang="nl-NL" dirty="0"/>
          </a:p>
          <a:p>
            <a:r>
              <a:rPr lang="nl-NL" dirty="0" err="1"/>
              <a:t>Pursuits</a:t>
            </a:r>
            <a:r>
              <a:rPr lang="nl-NL" dirty="0"/>
              <a:t> – </a:t>
            </a:r>
            <a:r>
              <a:rPr lang="nl-NL" dirty="0" err="1"/>
              <a:t>horizontal</a:t>
            </a:r>
            <a:endParaRPr lang="nl-NL" dirty="0"/>
          </a:p>
          <a:p>
            <a:r>
              <a:rPr lang="nl-NL" dirty="0" err="1"/>
              <a:t>Saccades</a:t>
            </a:r>
            <a:r>
              <a:rPr lang="nl-NL" dirty="0"/>
              <a:t> – </a:t>
            </a:r>
            <a:r>
              <a:rPr lang="nl-NL" dirty="0" err="1"/>
              <a:t>horizontal</a:t>
            </a:r>
            <a:endParaRPr lang="nl-NL" dirty="0"/>
          </a:p>
          <a:p>
            <a:r>
              <a:rPr lang="nl-NL" dirty="0" err="1"/>
              <a:t>Antisaccades</a:t>
            </a:r>
            <a:r>
              <a:rPr lang="nl-NL" dirty="0"/>
              <a:t> – </a:t>
            </a:r>
            <a:r>
              <a:rPr lang="nl-NL" dirty="0" err="1"/>
              <a:t>horizontal</a:t>
            </a:r>
            <a:endParaRPr lang="nl-NL" dirty="0"/>
          </a:p>
          <a:p>
            <a:endParaRPr lang="nl-NL" dirty="0"/>
          </a:p>
          <a:p>
            <a:r>
              <a:rPr lang="nl-NL" dirty="0" err="1"/>
              <a:t>Then</a:t>
            </a:r>
            <a:r>
              <a:rPr lang="nl-NL" dirty="0"/>
              <a:t> we </a:t>
            </a:r>
            <a:r>
              <a:rPr lang="nl-NL" dirty="0" err="1"/>
              <a:t>add</a:t>
            </a:r>
            <a:r>
              <a:rPr lang="nl-NL" dirty="0"/>
              <a:t> a </a:t>
            </a:r>
            <a:r>
              <a:rPr lang="nl-NL" dirty="0" err="1"/>
              <a:t>vestibular</a:t>
            </a:r>
            <a:r>
              <a:rPr lang="nl-NL" dirty="0"/>
              <a:t> </a:t>
            </a:r>
            <a:r>
              <a:rPr lang="nl-NL" dirty="0" err="1"/>
              <a:t>and</a:t>
            </a:r>
            <a:r>
              <a:rPr lang="nl-NL" dirty="0"/>
              <a:t> </a:t>
            </a:r>
            <a:r>
              <a:rPr lang="nl-NL" dirty="0" err="1"/>
              <a:t>cervical</a:t>
            </a:r>
            <a:r>
              <a:rPr lang="nl-NL" dirty="0"/>
              <a:t> component </a:t>
            </a:r>
            <a:r>
              <a:rPr lang="nl-NL" dirty="0" err="1"/>
              <a:t>to</a:t>
            </a:r>
            <a:r>
              <a:rPr lang="nl-NL" dirty="0"/>
              <a:t> </a:t>
            </a:r>
            <a:r>
              <a:rPr lang="nl-NL" dirty="0" err="1"/>
              <a:t>it</a:t>
            </a:r>
            <a:endParaRPr lang="nl-NL" dirty="0"/>
          </a:p>
          <a:p>
            <a:r>
              <a:rPr lang="nl-NL" dirty="0" err="1"/>
              <a:t>Pursuits</a:t>
            </a:r>
            <a:r>
              <a:rPr lang="nl-NL" dirty="0"/>
              <a:t> in 6 </a:t>
            </a:r>
            <a:r>
              <a:rPr lang="nl-NL" dirty="0" err="1"/>
              <a:t>positions</a:t>
            </a:r>
            <a:endParaRPr lang="nl-NL" dirty="0"/>
          </a:p>
          <a:p>
            <a:r>
              <a:rPr lang="nl-NL" dirty="0" err="1"/>
              <a:t>Convergence</a:t>
            </a:r>
            <a:r>
              <a:rPr lang="nl-NL" dirty="0"/>
              <a:t> in 6 </a:t>
            </a:r>
            <a:r>
              <a:rPr lang="nl-NL" dirty="0" err="1"/>
              <a:t>positions</a:t>
            </a:r>
            <a:endParaRPr lang="nl-NL" dirty="0"/>
          </a:p>
        </p:txBody>
      </p:sp>
    </p:spTree>
    <p:extLst>
      <p:ext uri="{BB962C8B-B14F-4D97-AF65-F5344CB8AC3E}">
        <p14:creationId xmlns:p14="http://schemas.microsoft.com/office/powerpoint/2010/main" val="2399702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24B042-3EDC-1DC2-98C2-1B9F413735CA}"/>
              </a:ext>
            </a:extLst>
          </p:cNvPr>
          <p:cNvSpPr>
            <a:spLocks noGrp="1"/>
          </p:cNvSpPr>
          <p:nvPr>
            <p:ph type="title"/>
          </p:nvPr>
        </p:nvSpPr>
        <p:spPr/>
        <p:txBody>
          <a:bodyPr/>
          <a:lstStyle/>
          <a:p>
            <a:r>
              <a:rPr lang="nl-NL" dirty="0"/>
              <a:t>Balance </a:t>
            </a:r>
          </a:p>
        </p:txBody>
      </p:sp>
      <p:sp>
        <p:nvSpPr>
          <p:cNvPr id="3" name="Tijdelijke aanduiding voor inhoud 2">
            <a:extLst>
              <a:ext uri="{FF2B5EF4-FFF2-40B4-BE49-F238E27FC236}">
                <a16:creationId xmlns:a16="http://schemas.microsoft.com/office/drawing/2014/main" id="{3D0F7911-53E9-2988-0821-97D5A5418683}"/>
              </a:ext>
            </a:extLst>
          </p:cNvPr>
          <p:cNvSpPr>
            <a:spLocks noGrp="1"/>
          </p:cNvSpPr>
          <p:nvPr>
            <p:ph idx="1"/>
          </p:nvPr>
        </p:nvSpPr>
        <p:spPr/>
        <p:txBody>
          <a:bodyPr/>
          <a:lstStyle/>
          <a:p>
            <a:pPr marL="0" indent="0">
              <a:buNone/>
            </a:pPr>
            <a:r>
              <a:rPr lang="nl-NL" dirty="0" err="1"/>
              <a:t>Romberg’s</a:t>
            </a:r>
            <a:r>
              <a:rPr lang="nl-NL" dirty="0"/>
              <a:t> test</a:t>
            </a:r>
          </a:p>
          <a:p>
            <a:r>
              <a:rPr lang="nl-NL" dirty="0" err="1"/>
              <a:t>Eyes</a:t>
            </a:r>
            <a:r>
              <a:rPr lang="nl-NL" dirty="0"/>
              <a:t> open</a:t>
            </a:r>
          </a:p>
          <a:p>
            <a:r>
              <a:rPr lang="nl-NL" dirty="0" err="1"/>
              <a:t>Eyes</a:t>
            </a:r>
            <a:r>
              <a:rPr lang="nl-NL" dirty="0"/>
              <a:t> </a:t>
            </a:r>
            <a:r>
              <a:rPr lang="nl-NL" dirty="0" err="1"/>
              <a:t>closed</a:t>
            </a:r>
            <a:endParaRPr lang="nl-NL" dirty="0"/>
          </a:p>
          <a:p>
            <a:r>
              <a:rPr lang="nl-NL" dirty="0" err="1"/>
              <a:t>Eyes</a:t>
            </a:r>
            <a:r>
              <a:rPr lang="nl-NL" dirty="0"/>
              <a:t> </a:t>
            </a:r>
            <a:r>
              <a:rPr lang="nl-NL" dirty="0" err="1"/>
              <a:t>closed</a:t>
            </a:r>
            <a:r>
              <a:rPr lang="nl-NL" dirty="0"/>
              <a:t> </a:t>
            </a:r>
            <a:r>
              <a:rPr lang="nl-NL" dirty="0" err="1"/>
              <a:t>with</a:t>
            </a:r>
            <a:r>
              <a:rPr lang="nl-NL" dirty="0"/>
              <a:t> </a:t>
            </a:r>
            <a:r>
              <a:rPr lang="nl-NL" dirty="0" err="1"/>
              <a:t>canal</a:t>
            </a:r>
            <a:r>
              <a:rPr lang="nl-NL" dirty="0"/>
              <a:t> </a:t>
            </a:r>
            <a:r>
              <a:rPr lang="nl-NL" dirty="0" err="1"/>
              <a:t>challenges</a:t>
            </a:r>
            <a:endParaRPr lang="nl-NL" dirty="0"/>
          </a:p>
          <a:p>
            <a:pPr marL="0" indent="0">
              <a:buNone/>
            </a:pPr>
            <a:endParaRPr lang="nl-NL" dirty="0"/>
          </a:p>
        </p:txBody>
      </p:sp>
    </p:spTree>
    <p:extLst>
      <p:ext uri="{BB962C8B-B14F-4D97-AF65-F5344CB8AC3E}">
        <p14:creationId xmlns:p14="http://schemas.microsoft.com/office/powerpoint/2010/main" val="3575337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B49C5-3C26-79CA-6195-5723BA33993E}"/>
              </a:ext>
            </a:extLst>
          </p:cNvPr>
          <p:cNvSpPr>
            <a:spLocks noGrp="1"/>
          </p:cNvSpPr>
          <p:nvPr>
            <p:ph type="title"/>
          </p:nvPr>
        </p:nvSpPr>
        <p:spPr/>
        <p:txBody>
          <a:bodyPr/>
          <a:lstStyle/>
          <a:p>
            <a:r>
              <a:rPr lang="nl-NL" dirty="0" err="1"/>
              <a:t>Multisensory</a:t>
            </a:r>
            <a:r>
              <a:rPr lang="nl-NL" dirty="0"/>
              <a:t> </a:t>
            </a:r>
            <a:r>
              <a:rPr lang="nl-NL" dirty="0" err="1"/>
              <a:t>testing</a:t>
            </a:r>
            <a:endParaRPr lang="nl-NL" dirty="0"/>
          </a:p>
        </p:txBody>
      </p:sp>
      <p:sp>
        <p:nvSpPr>
          <p:cNvPr id="3" name="Tijdelijke aanduiding voor inhoud 2">
            <a:extLst>
              <a:ext uri="{FF2B5EF4-FFF2-40B4-BE49-F238E27FC236}">
                <a16:creationId xmlns:a16="http://schemas.microsoft.com/office/drawing/2014/main" id="{9CA8C3E2-2575-0081-B135-1683E66A6AAE}"/>
              </a:ext>
            </a:extLst>
          </p:cNvPr>
          <p:cNvSpPr>
            <a:spLocks noGrp="1"/>
          </p:cNvSpPr>
          <p:nvPr>
            <p:ph idx="1"/>
          </p:nvPr>
        </p:nvSpPr>
        <p:spPr/>
        <p:txBody>
          <a:bodyPr/>
          <a:lstStyle/>
          <a:p>
            <a:r>
              <a:rPr lang="nl-NL" dirty="0" err="1"/>
              <a:t>Fukuda</a:t>
            </a:r>
            <a:r>
              <a:rPr lang="nl-NL" dirty="0"/>
              <a:t> stepping test</a:t>
            </a:r>
          </a:p>
          <a:p>
            <a:pPr marL="0" indent="0">
              <a:buNone/>
            </a:pPr>
            <a:endParaRPr lang="nl-NL" dirty="0"/>
          </a:p>
          <a:p>
            <a:r>
              <a:rPr lang="nl-NL" dirty="0" err="1"/>
              <a:t>Gait</a:t>
            </a:r>
            <a:endParaRPr lang="nl-NL" dirty="0"/>
          </a:p>
          <a:p>
            <a:pPr lvl="1"/>
            <a:r>
              <a:rPr lang="nl-NL" dirty="0" err="1"/>
              <a:t>With</a:t>
            </a:r>
            <a:r>
              <a:rPr lang="nl-NL" dirty="0"/>
              <a:t> </a:t>
            </a:r>
            <a:r>
              <a:rPr lang="nl-NL" dirty="0" err="1"/>
              <a:t>dual</a:t>
            </a:r>
            <a:r>
              <a:rPr lang="nl-NL" dirty="0"/>
              <a:t> </a:t>
            </a:r>
            <a:r>
              <a:rPr lang="nl-NL" dirty="0" err="1"/>
              <a:t>tasking</a:t>
            </a:r>
            <a:endParaRPr lang="nl-NL" dirty="0"/>
          </a:p>
        </p:txBody>
      </p:sp>
    </p:spTree>
    <p:extLst>
      <p:ext uri="{BB962C8B-B14F-4D97-AF65-F5344CB8AC3E}">
        <p14:creationId xmlns:p14="http://schemas.microsoft.com/office/powerpoint/2010/main" val="711055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33CD7-91B2-86AB-332E-06396C726FF0}"/>
              </a:ext>
            </a:extLst>
          </p:cNvPr>
          <p:cNvSpPr>
            <a:spLocks noGrp="1"/>
          </p:cNvSpPr>
          <p:nvPr>
            <p:ph type="title"/>
          </p:nvPr>
        </p:nvSpPr>
        <p:spPr/>
        <p:txBody>
          <a:bodyPr/>
          <a:lstStyle/>
          <a:p>
            <a:r>
              <a:rPr lang="nl-NL" dirty="0"/>
              <a:t>Treatment </a:t>
            </a:r>
            <a:r>
              <a:rPr lang="nl-NL" dirty="0" err="1"/>
              <a:t>and</a:t>
            </a:r>
            <a:r>
              <a:rPr lang="nl-NL" dirty="0"/>
              <a:t> training</a:t>
            </a:r>
          </a:p>
        </p:txBody>
      </p:sp>
      <p:sp>
        <p:nvSpPr>
          <p:cNvPr id="3" name="Tijdelijke aanduiding voor inhoud 2">
            <a:extLst>
              <a:ext uri="{FF2B5EF4-FFF2-40B4-BE49-F238E27FC236}">
                <a16:creationId xmlns:a16="http://schemas.microsoft.com/office/drawing/2014/main" id="{0D2903CF-00D4-6A67-EE26-7F43F7AC4EC9}"/>
              </a:ext>
            </a:extLst>
          </p:cNvPr>
          <p:cNvSpPr>
            <a:spLocks noGrp="1"/>
          </p:cNvSpPr>
          <p:nvPr>
            <p:ph idx="1"/>
          </p:nvPr>
        </p:nvSpPr>
        <p:spPr/>
        <p:txBody>
          <a:bodyPr/>
          <a:lstStyle/>
          <a:p>
            <a:r>
              <a:rPr lang="nl-NL" dirty="0" err="1"/>
              <a:t>Vestibular</a:t>
            </a:r>
            <a:r>
              <a:rPr lang="nl-NL" dirty="0"/>
              <a:t> </a:t>
            </a:r>
            <a:r>
              <a:rPr lang="nl-NL" dirty="0" err="1"/>
              <a:t>ocular</a:t>
            </a:r>
            <a:r>
              <a:rPr lang="nl-NL" dirty="0"/>
              <a:t> </a:t>
            </a:r>
            <a:r>
              <a:rPr lang="nl-NL" dirty="0" err="1"/>
              <a:t>rehabilitation</a:t>
            </a:r>
            <a:r>
              <a:rPr lang="nl-NL" dirty="0"/>
              <a:t> (</a:t>
            </a:r>
            <a:r>
              <a:rPr lang="nl-NL" dirty="0" err="1"/>
              <a:t>hz</a:t>
            </a:r>
            <a:r>
              <a:rPr lang="nl-NL" dirty="0"/>
              <a:t>/</a:t>
            </a:r>
            <a:r>
              <a:rPr lang="nl-NL" dirty="0" err="1"/>
              <a:t>vt</a:t>
            </a:r>
            <a:r>
              <a:rPr lang="nl-NL" dirty="0"/>
              <a:t>/</a:t>
            </a:r>
            <a:r>
              <a:rPr lang="nl-NL" dirty="0" err="1"/>
              <a:t>diag</a:t>
            </a:r>
            <a:r>
              <a:rPr lang="nl-NL" dirty="0"/>
              <a:t>)</a:t>
            </a:r>
          </a:p>
          <a:p>
            <a:pPr lvl="1"/>
            <a:r>
              <a:rPr lang="nl-NL" dirty="0"/>
              <a:t>VOR x 1</a:t>
            </a:r>
          </a:p>
          <a:p>
            <a:pPr lvl="1"/>
            <a:r>
              <a:rPr lang="nl-NL" dirty="0"/>
              <a:t>VOR x 0</a:t>
            </a:r>
          </a:p>
          <a:p>
            <a:pPr lvl="1"/>
            <a:r>
              <a:rPr lang="nl-NL" dirty="0"/>
              <a:t>VOR x 2</a:t>
            </a:r>
          </a:p>
          <a:p>
            <a:pPr lvl="1"/>
            <a:r>
              <a:rPr lang="nl-NL" dirty="0"/>
              <a:t>VOR: </a:t>
            </a:r>
            <a:r>
              <a:rPr lang="nl-NL" dirty="0" err="1"/>
              <a:t>vestibular</a:t>
            </a:r>
            <a:r>
              <a:rPr lang="nl-NL" dirty="0"/>
              <a:t> </a:t>
            </a:r>
            <a:r>
              <a:rPr lang="nl-NL" dirty="0" err="1"/>
              <a:t>only</a:t>
            </a:r>
            <a:endParaRPr lang="nl-NL" dirty="0"/>
          </a:p>
          <a:p>
            <a:r>
              <a:rPr lang="nl-NL" dirty="0" err="1"/>
              <a:t>Priming</a:t>
            </a:r>
            <a:r>
              <a:rPr lang="nl-NL" dirty="0"/>
              <a:t> of </a:t>
            </a:r>
            <a:r>
              <a:rPr lang="nl-NL" dirty="0" err="1"/>
              <a:t>the</a:t>
            </a:r>
            <a:r>
              <a:rPr lang="nl-NL" dirty="0"/>
              <a:t> </a:t>
            </a:r>
            <a:r>
              <a:rPr lang="nl-NL" dirty="0" err="1"/>
              <a:t>midbrain</a:t>
            </a:r>
            <a:endParaRPr lang="nl-NL" dirty="0"/>
          </a:p>
          <a:p>
            <a:pPr lvl="1"/>
            <a:r>
              <a:rPr lang="nl-NL" dirty="0" err="1"/>
              <a:t>Vertical</a:t>
            </a:r>
            <a:r>
              <a:rPr lang="nl-NL" dirty="0"/>
              <a:t> </a:t>
            </a:r>
            <a:r>
              <a:rPr lang="nl-NL" dirty="0" err="1"/>
              <a:t>saccades</a:t>
            </a:r>
            <a:r>
              <a:rPr lang="nl-NL" dirty="0"/>
              <a:t> 30 </a:t>
            </a:r>
            <a:r>
              <a:rPr lang="nl-NL" dirty="0" err="1"/>
              <a:t>times</a:t>
            </a:r>
            <a:endParaRPr lang="nl-NL" dirty="0"/>
          </a:p>
          <a:p>
            <a:pPr lvl="1"/>
            <a:r>
              <a:rPr lang="nl-NL" dirty="0"/>
              <a:t>Re-</a:t>
            </a:r>
            <a:r>
              <a:rPr lang="nl-NL" dirty="0" err="1"/>
              <a:t>assess</a:t>
            </a:r>
            <a:r>
              <a:rPr lang="nl-NL" dirty="0"/>
              <a:t> </a:t>
            </a:r>
            <a:r>
              <a:rPr lang="nl-NL" dirty="0" err="1"/>
              <a:t>convergence</a:t>
            </a:r>
            <a:endParaRPr lang="nl-NL" dirty="0"/>
          </a:p>
          <a:p>
            <a:pPr lvl="1"/>
            <a:endParaRPr lang="nl-NL" dirty="0"/>
          </a:p>
          <a:p>
            <a:pPr marL="0" indent="0">
              <a:buNone/>
            </a:pPr>
            <a:endParaRPr lang="nl-NL" dirty="0"/>
          </a:p>
        </p:txBody>
      </p:sp>
    </p:spTree>
    <p:extLst>
      <p:ext uri="{BB962C8B-B14F-4D97-AF65-F5344CB8AC3E}">
        <p14:creationId xmlns:p14="http://schemas.microsoft.com/office/powerpoint/2010/main" val="319593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5714B-7395-595B-B2B1-FAB4A4BB783D}"/>
              </a:ext>
            </a:extLst>
          </p:cNvPr>
          <p:cNvSpPr>
            <a:spLocks noGrp="1"/>
          </p:cNvSpPr>
          <p:nvPr>
            <p:ph type="title"/>
          </p:nvPr>
        </p:nvSpPr>
        <p:spPr/>
        <p:txBody>
          <a:bodyPr/>
          <a:lstStyle/>
          <a:p>
            <a:r>
              <a:rPr lang="nl-NL" dirty="0" err="1"/>
              <a:t>Positional</a:t>
            </a:r>
            <a:r>
              <a:rPr lang="nl-NL" dirty="0"/>
              <a:t> </a:t>
            </a:r>
            <a:r>
              <a:rPr lang="nl-NL" dirty="0" err="1"/>
              <a:t>testing</a:t>
            </a:r>
            <a:r>
              <a:rPr lang="nl-NL" dirty="0"/>
              <a:t> &amp; treatment</a:t>
            </a:r>
          </a:p>
        </p:txBody>
      </p:sp>
      <p:sp>
        <p:nvSpPr>
          <p:cNvPr id="3" name="Tijdelijke aanduiding voor inhoud 2">
            <a:extLst>
              <a:ext uri="{FF2B5EF4-FFF2-40B4-BE49-F238E27FC236}">
                <a16:creationId xmlns:a16="http://schemas.microsoft.com/office/drawing/2014/main" id="{95F47371-BB55-CDFC-C81C-CC939DA90268}"/>
              </a:ext>
            </a:extLst>
          </p:cNvPr>
          <p:cNvSpPr>
            <a:spLocks noGrp="1"/>
          </p:cNvSpPr>
          <p:nvPr>
            <p:ph idx="1"/>
          </p:nvPr>
        </p:nvSpPr>
        <p:spPr/>
        <p:txBody>
          <a:bodyPr/>
          <a:lstStyle/>
          <a:p>
            <a:r>
              <a:rPr lang="nl-NL" dirty="0" err="1"/>
              <a:t>Dix</a:t>
            </a:r>
            <a:r>
              <a:rPr lang="nl-NL" dirty="0"/>
              <a:t> </a:t>
            </a:r>
            <a:r>
              <a:rPr lang="nl-NL" dirty="0" err="1"/>
              <a:t>Hallpike</a:t>
            </a:r>
            <a:endParaRPr lang="nl-NL" dirty="0"/>
          </a:p>
          <a:p>
            <a:r>
              <a:rPr lang="nl-NL" dirty="0"/>
              <a:t>Supine </a:t>
            </a:r>
            <a:r>
              <a:rPr lang="nl-NL" dirty="0" err="1"/>
              <a:t>Roll</a:t>
            </a:r>
            <a:r>
              <a:rPr lang="nl-NL" dirty="0"/>
              <a:t> test</a:t>
            </a:r>
          </a:p>
          <a:p>
            <a:endParaRPr lang="nl-NL" dirty="0"/>
          </a:p>
          <a:p>
            <a:r>
              <a:rPr lang="nl-NL" dirty="0" err="1"/>
              <a:t>Repositioning</a:t>
            </a:r>
            <a:r>
              <a:rPr lang="nl-NL" dirty="0"/>
              <a:t> manoeuvres:</a:t>
            </a:r>
          </a:p>
          <a:p>
            <a:pPr lvl="1"/>
            <a:r>
              <a:rPr lang="nl-NL" dirty="0" err="1"/>
              <a:t>Epley</a:t>
            </a:r>
            <a:endParaRPr lang="nl-NL" dirty="0"/>
          </a:p>
          <a:p>
            <a:pPr lvl="1"/>
            <a:r>
              <a:rPr lang="nl-NL" dirty="0"/>
              <a:t>Barbecue </a:t>
            </a:r>
            <a:r>
              <a:rPr lang="nl-NL" dirty="0" err="1"/>
              <a:t>Roll</a:t>
            </a:r>
            <a:endParaRPr lang="nl-NL" dirty="0"/>
          </a:p>
          <a:p>
            <a:pPr marL="0" indent="0">
              <a:buNone/>
            </a:pPr>
            <a:endParaRPr lang="nl-NL" dirty="0"/>
          </a:p>
          <a:p>
            <a:endParaRPr lang="nl-NL" dirty="0"/>
          </a:p>
          <a:p>
            <a:endParaRPr lang="nl-NL" dirty="0"/>
          </a:p>
        </p:txBody>
      </p:sp>
    </p:spTree>
    <p:extLst>
      <p:ext uri="{BB962C8B-B14F-4D97-AF65-F5344CB8AC3E}">
        <p14:creationId xmlns:p14="http://schemas.microsoft.com/office/powerpoint/2010/main" val="1402503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0680F7-675D-6F83-F9D4-A6314D88F667}"/>
              </a:ext>
            </a:extLst>
          </p:cNvPr>
          <p:cNvSpPr>
            <a:spLocks noGrp="1"/>
          </p:cNvSpPr>
          <p:nvPr>
            <p:ph type="title"/>
          </p:nvPr>
        </p:nvSpPr>
        <p:spPr>
          <a:xfrm>
            <a:off x="793662" y="386930"/>
            <a:ext cx="10066122" cy="1298448"/>
          </a:xfrm>
        </p:spPr>
        <p:txBody>
          <a:bodyPr anchor="b">
            <a:normAutofit/>
          </a:bodyPr>
          <a:lstStyle/>
          <a:p>
            <a:pPr algn="ctr"/>
            <a:r>
              <a:rPr lang="nl-NL" sz="4800" b="1" dirty="0" err="1"/>
              <a:t>Join</a:t>
            </a:r>
            <a:r>
              <a:rPr lang="nl-NL" sz="4800" b="1" dirty="0"/>
              <a:t> </a:t>
            </a:r>
            <a:r>
              <a:rPr lang="nl-NL" sz="4800" b="1" dirty="0" err="1"/>
              <a:t>us</a:t>
            </a:r>
            <a:r>
              <a:rPr lang="nl-NL" sz="4800" b="1" dirty="0"/>
              <a:t> in Amsterdam!</a:t>
            </a:r>
          </a:p>
        </p:txBody>
      </p:sp>
      <p:sp>
        <p:nvSpPr>
          <p:cNvPr id="3" name="Tijdelijke aanduiding voor inhoud 2">
            <a:extLst>
              <a:ext uri="{FF2B5EF4-FFF2-40B4-BE49-F238E27FC236}">
                <a16:creationId xmlns:a16="http://schemas.microsoft.com/office/drawing/2014/main" id="{69B1594D-F174-FB36-DF4E-AA123FFD472B}"/>
              </a:ext>
            </a:extLst>
          </p:cNvPr>
          <p:cNvSpPr>
            <a:spLocks noGrp="1"/>
          </p:cNvSpPr>
          <p:nvPr>
            <p:ph idx="1"/>
          </p:nvPr>
        </p:nvSpPr>
        <p:spPr>
          <a:xfrm>
            <a:off x="793661" y="2599509"/>
            <a:ext cx="4530898" cy="3639450"/>
          </a:xfrm>
        </p:spPr>
        <p:txBody>
          <a:bodyPr anchor="ctr">
            <a:normAutofit lnSpcReduction="10000"/>
          </a:bodyPr>
          <a:lstStyle/>
          <a:p>
            <a:r>
              <a:rPr lang="nl-NL" dirty="0" err="1"/>
              <a:t>Functional</a:t>
            </a:r>
            <a:r>
              <a:rPr lang="nl-NL" dirty="0"/>
              <a:t> </a:t>
            </a:r>
            <a:r>
              <a:rPr lang="nl-NL" dirty="0" err="1"/>
              <a:t>Neurology</a:t>
            </a:r>
            <a:r>
              <a:rPr lang="nl-NL" dirty="0"/>
              <a:t> Bootcamp 7 &amp; 8 September</a:t>
            </a:r>
          </a:p>
          <a:p>
            <a:r>
              <a:rPr lang="nl-NL" dirty="0" err="1"/>
              <a:t>Functional</a:t>
            </a:r>
            <a:r>
              <a:rPr lang="nl-NL" dirty="0"/>
              <a:t> </a:t>
            </a:r>
            <a:r>
              <a:rPr lang="nl-NL" dirty="0" err="1"/>
              <a:t>Neurology</a:t>
            </a:r>
            <a:r>
              <a:rPr lang="nl-NL" dirty="0"/>
              <a:t> Essentials 21-24 November</a:t>
            </a:r>
          </a:p>
          <a:p>
            <a:r>
              <a:rPr lang="nl-NL" dirty="0"/>
              <a:t>Start of </a:t>
            </a:r>
            <a:r>
              <a:rPr lang="nl-NL" dirty="0" err="1"/>
              <a:t>the</a:t>
            </a:r>
            <a:r>
              <a:rPr lang="nl-NL" dirty="0"/>
              <a:t> 300 </a:t>
            </a:r>
            <a:r>
              <a:rPr lang="nl-NL" dirty="0" err="1"/>
              <a:t>hours</a:t>
            </a:r>
            <a:r>
              <a:rPr lang="nl-NL" dirty="0"/>
              <a:t> </a:t>
            </a:r>
            <a:r>
              <a:rPr lang="nl-NL" dirty="0" err="1"/>
              <a:t>Clinical</a:t>
            </a:r>
            <a:r>
              <a:rPr lang="nl-NL" dirty="0"/>
              <a:t> </a:t>
            </a:r>
            <a:r>
              <a:rPr lang="nl-NL" dirty="0" err="1"/>
              <a:t>Neuroscience</a:t>
            </a:r>
            <a:r>
              <a:rPr lang="nl-NL" dirty="0"/>
              <a:t> Program, </a:t>
            </a:r>
            <a:r>
              <a:rPr lang="nl-NL" dirty="0" err="1"/>
              <a:t>early</a:t>
            </a:r>
            <a:r>
              <a:rPr lang="nl-NL" dirty="0"/>
              <a:t> 2025</a:t>
            </a:r>
          </a:p>
        </p:txBody>
      </p:sp>
      <p:pic>
        <p:nvPicPr>
          <p:cNvPr id="2050" name="Picture 2" descr="Clinical Neuroscience Program - Carrick Institute">
            <a:extLst>
              <a:ext uri="{FF2B5EF4-FFF2-40B4-BE49-F238E27FC236}">
                <a16:creationId xmlns:a16="http://schemas.microsoft.com/office/drawing/2014/main" id="{8FB2D352-15AF-5D37-B409-92DC7AC4250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1532" y="2843592"/>
            <a:ext cx="5150277" cy="2995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05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875" y="3196691"/>
            <a:ext cx="5572125" cy="1198329"/>
          </a:xfrm>
        </p:spPr>
        <p:txBody>
          <a:bodyPr vert="horz" lIns="91440" tIns="45720" rIns="91440" bIns="45720" rtlCol="0" anchor="t">
            <a:normAutofit/>
          </a:bodyPr>
          <a:lstStyle/>
          <a:p>
            <a:r>
              <a:rPr lang="en-US" sz="3800" kern="1200" dirty="0">
                <a:solidFill>
                  <a:schemeClr val="tx1"/>
                </a:solidFill>
                <a:latin typeface="+mj-lt"/>
                <a:ea typeface="+mj-ea"/>
                <a:cs typeface="+mj-cs"/>
              </a:rPr>
              <a:t>Basic terms and concepts</a:t>
            </a:r>
          </a:p>
        </p:txBody>
      </p:sp>
      <p:pic>
        <p:nvPicPr>
          <p:cNvPr id="1026" name="Picture 2" descr="https://images-na.ssl-images-amazon.com/images/I/51wDTvIUCcL._SX258_BO1,204,203,200_.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41858" y="1060018"/>
            <a:ext cx="4332639"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572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2417C-87A6-F399-AC9A-D64E87F088CF}"/>
              </a:ext>
            </a:extLst>
          </p:cNvPr>
          <p:cNvSpPr>
            <a:spLocks noGrp="1"/>
          </p:cNvSpPr>
          <p:nvPr>
            <p:ph type="title"/>
          </p:nvPr>
        </p:nvSpPr>
        <p:spPr>
          <a:xfrm>
            <a:off x="1874274" y="815974"/>
            <a:ext cx="8443452" cy="1009651"/>
          </a:xfrm>
        </p:spPr>
        <p:txBody>
          <a:bodyPr/>
          <a:lstStyle/>
          <a:p>
            <a:r>
              <a:rPr lang="nl-NL" dirty="0" err="1"/>
              <a:t>Benign</a:t>
            </a:r>
            <a:r>
              <a:rPr lang="nl-NL" dirty="0"/>
              <a:t> </a:t>
            </a:r>
            <a:r>
              <a:rPr lang="nl-NL" dirty="0" err="1"/>
              <a:t>Paroxysmal</a:t>
            </a:r>
            <a:r>
              <a:rPr lang="nl-NL" dirty="0"/>
              <a:t> </a:t>
            </a:r>
            <a:r>
              <a:rPr lang="nl-NL" dirty="0" err="1"/>
              <a:t>Postional</a:t>
            </a:r>
            <a:r>
              <a:rPr lang="nl-NL" dirty="0"/>
              <a:t> Vertigo</a:t>
            </a:r>
          </a:p>
        </p:txBody>
      </p:sp>
      <p:sp>
        <p:nvSpPr>
          <p:cNvPr id="3" name="Tijdelijke aanduiding voor inhoud 2">
            <a:extLst>
              <a:ext uri="{FF2B5EF4-FFF2-40B4-BE49-F238E27FC236}">
                <a16:creationId xmlns:a16="http://schemas.microsoft.com/office/drawing/2014/main" id="{7FED31B2-9ECA-A105-3145-4F35C6AC5996}"/>
              </a:ext>
            </a:extLst>
          </p:cNvPr>
          <p:cNvSpPr>
            <a:spLocks noGrp="1"/>
          </p:cNvSpPr>
          <p:nvPr>
            <p:ph idx="1"/>
          </p:nvPr>
        </p:nvSpPr>
        <p:spPr>
          <a:xfrm>
            <a:off x="937591" y="2912269"/>
            <a:ext cx="4381500" cy="2517775"/>
          </a:xfrm>
        </p:spPr>
        <p:txBody>
          <a:bodyPr>
            <a:normAutofit fontScale="92500" lnSpcReduction="10000"/>
          </a:bodyPr>
          <a:lstStyle/>
          <a:p>
            <a:r>
              <a:rPr lang="nl-NL" dirty="0"/>
              <a:t>Loose </a:t>
            </a:r>
            <a:r>
              <a:rPr lang="nl-NL" dirty="0" err="1"/>
              <a:t>otoconia</a:t>
            </a:r>
            <a:endParaRPr lang="nl-NL" dirty="0"/>
          </a:p>
          <a:p>
            <a:r>
              <a:rPr lang="nl-NL" dirty="0" err="1"/>
              <a:t>Distorts</a:t>
            </a:r>
            <a:r>
              <a:rPr lang="nl-NL" dirty="0"/>
              <a:t> </a:t>
            </a:r>
            <a:r>
              <a:rPr lang="nl-NL" dirty="0" err="1"/>
              <a:t>canal</a:t>
            </a:r>
            <a:r>
              <a:rPr lang="nl-NL" dirty="0"/>
              <a:t> </a:t>
            </a:r>
            <a:r>
              <a:rPr lang="nl-NL" dirty="0" err="1"/>
              <a:t>function</a:t>
            </a:r>
            <a:endParaRPr lang="nl-NL" dirty="0"/>
          </a:p>
          <a:p>
            <a:r>
              <a:rPr lang="nl-NL" dirty="0" err="1"/>
              <a:t>Creates</a:t>
            </a:r>
            <a:r>
              <a:rPr lang="nl-NL" dirty="0"/>
              <a:t> real vertigo</a:t>
            </a:r>
          </a:p>
          <a:p>
            <a:pPr lvl="1"/>
            <a:r>
              <a:rPr lang="nl-NL" dirty="0" err="1"/>
              <a:t>Shortlasting</a:t>
            </a:r>
            <a:endParaRPr lang="nl-NL" dirty="0"/>
          </a:p>
          <a:p>
            <a:r>
              <a:rPr lang="nl-NL" dirty="0" err="1"/>
              <a:t>Needs</a:t>
            </a:r>
            <a:r>
              <a:rPr lang="nl-NL" dirty="0"/>
              <a:t> </a:t>
            </a:r>
            <a:r>
              <a:rPr lang="nl-NL" dirty="0" err="1"/>
              <a:t>repositioning</a:t>
            </a:r>
            <a:endParaRPr lang="nl-NL" dirty="0"/>
          </a:p>
          <a:p>
            <a:pPr lvl="1"/>
            <a:r>
              <a:rPr lang="nl-NL" dirty="0" err="1"/>
              <a:t>Succeeding</a:t>
            </a:r>
            <a:r>
              <a:rPr lang="nl-NL" dirty="0"/>
              <a:t> </a:t>
            </a:r>
            <a:r>
              <a:rPr lang="nl-NL" dirty="0" err="1"/>
              <a:t>rate</a:t>
            </a:r>
            <a:r>
              <a:rPr lang="nl-NL" dirty="0"/>
              <a:t> </a:t>
            </a:r>
          </a:p>
        </p:txBody>
      </p:sp>
      <p:pic>
        <p:nvPicPr>
          <p:cNvPr id="11266" name="Picture 2" descr="Benign paroxysmal positional vertigo (BPPV) Video &amp; Image">
            <a:extLst>
              <a:ext uri="{FF2B5EF4-FFF2-40B4-BE49-F238E27FC236}">
                <a16:creationId xmlns:a16="http://schemas.microsoft.com/office/drawing/2014/main" id="{45D81C4B-771C-5494-5A46-78E760566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902" y="2572544"/>
            <a:ext cx="4381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14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F2B48-A548-6403-A642-6F22B53C8954}"/>
              </a:ext>
            </a:extLst>
          </p:cNvPr>
          <p:cNvSpPr>
            <a:spLocks noGrp="1"/>
          </p:cNvSpPr>
          <p:nvPr>
            <p:ph type="title"/>
          </p:nvPr>
        </p:nvSpPr>
        <p:spPr>
          <a:xfrm>
            <a:off x="2577280" y="500062"/>
            <a:ext cx="7037439" cy="1325563"/>
          </a:xfrm>
        </p:spPr>
        <p:txBody>
          <a:bodyPr/>
          <a:lstStyle/>
          <a:p>
            <a:r>
              <a:rPr lang="nl-NL" dirty="0" err="1"/>
              <a:t>What</a:t>
            </a:r>
            <a:r>
              <a:rPr lang="nl-NL" dirty="0"/>
              <a:t> is </a:t>
            </a:r>
            <a:r>
              <a:rPr lang="nl-NL" dirty="0" err="1"/>
              <a:t>Functional</a:t>
            </a:r>
            <a:r>
              <a:rPr lang="nl-NL" dirty="0"/>
              <a:t> </a:t>
            </a:r>
            <a:r>
              <a:rPr lang="nl-NL" dirty="0" err="1"/>
              <a:t>Neurology</a:t>
            </a:r>
            <a:endParaRPr lang="nl-NL" dirty="0"/>
          </a:p>
        </p:txBody>
      </p:sp>
      <p:sp>
        <p:nvSpPr>
          <p:cNvPr id="3" name="Tijdelijke aanduiding voor inhoud 2">
            <a:extLst>
              <a:ext uri="{FF2B5EF4-FFF2-40B4-BE49-F238E27FC236}">
                <a16:creationId xmlns:a16="http://schemas.microsoft.com/office/drawing/2014/main" id="{B03BC165-0148-6595-4E11-9349D958F319}"/>
              </a:ext>
            </a:extLst>
          </p:cNvPr>
          <p:cNvSpPr>
            <a:spLocks noGrp="1"/>
          </p:cNvSpPr>
          <p:nvPr>
            <p:ph idx="1"/>
          </p:nvPr>
        </p:nvSpPr>
        <p:spPr/>
        <p:txBody>
          <a:bodyPr>
            <a:normAutofit lnSpcReduction="10000"/>
          </a:bodyPr>
          <a:lstStyle/>
          <a:p>
            <a:pPr marL="0" indent="0" algn="ctr">
              <a:lnSpc>
                <a:spcPct val="150000"/>
              </a:lnSpc>
              <a:buNone/>
            </a:pPr>
            <a:r>
              <a:rPr lang="en-US" sz="2800" b="0" i="0" dirty="0">
                <a:solidFill>
                  <a:srgbClr val="222222"/>
                </a:solidFill>
                <a:effectLst/>
                <a:latin typeface="Arial" panose="020B0604020202020204" pitchFamily="34" charset="0"/>
              </a:rPr>
              <a:t>“A health care specialty and a field of study that focuses on assessing and quantifying neurological activity and utilizes sensory, motor, and cognitive evoked potentials, and in some cases nutrients and pharmacotherapy, to promote normalization and optimization of neurological function”</a:t>
            </a:r>
            <a:endParaRPr lang="nl-NL" sz="2800" dirty="0"/>
          </a:p>
          <a:p>
            <a:pPr marL="0" indent="0">
              <a:lnSpc>
                <a:spcPct val="150000"/>
              </a:lnSpc>
              <a:buNone/>
            </a:pPr>
            <a:endParaRPr lang="en-US" sz="2800" b="0" i="0" dirty="0">
              <a:effectLst/>
            </a:endParaRPr>
          </a:p>
          <a:p>
            <a:pPr marL="0" indent="0" algn="ctr">
              <a:buNone/>
            </a:pPr>
            <a:r>
              <a:rPr lang="en-US" sz="2800" b="0" i="0" dirty="0">
                <a:effectLst/>
              </a:rPr>
              <a:t>www.acfn.org</a:t>
            </a:r>
          </a:p>
          <a:p>
            <a:endParaRPr lang="nl-NL" dirty="0"/>
          </a:p>
        </p:txBody>
      </p:sp>
      <p:pic>
        <p:nvPicPr>
          <p:cNvPr id="13314" name="Picture 2" descr="American College of Functional Neurology - ACFN">
            <a:extLst>
              <a:ext uri="{FF2B5EF4-FFF2-40B4-BE49-F238E27FC236}">
                <a16:creationId xmlns:a16="http://schemas.microsoft.com/office/drawing/2014/main" id="{6024ED25-DCE1-E7F7-BAFB-68BEC8F17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95" y="444341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797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89A0098-B24D-42F4-5653-B387CB40C4A1}"/>
              </a:ext>
            </a:extLst>
          </p:cNvPr>
          <p:cNvSpPr>
            <a:spLocks noGrp="1"/>
          </p:cNvSpPr>
          <p:nvPr>
            <p:ph type="title"/>
          </p:nvPr>
        </p:nvSpPr>
        <p:spPr>
          <a:xfrm>
            <a:off x="640080" y="325369"/>
            <a:ext cx="4964654" cy="1956841"/>
          </a:xfrm>
        </p:spPr>
        <p:txBody>
          <a:bodyPr anchor="b">
            <a:normAutofit/>
          </a:bodyPr>
          <a:lstStyle/>
          <a:p>
            <a:r>
              <a:rPr lang="nl-NL" sz="4200" dirty="0"/>
              <a:t>How </a:t>
            </a:r>
            <a:r>
              <a:rPr lang="nl-NL" sz="4200" dirty="0" err="1"/>
              <a:t>can</a:t>
            </a:r>
            <a:r>
              <a:rPr lang="nl-NL" sz="4200" dirty="0"/>
              <a:t> </a:t>
            </a:r>
            <a:r>
              <a:rPr lang="nl-NL" sz="4200" dirty="0" err="1"/>
              <a:t>functional</a:t>
            </a:r>
            <a:r>
              <a:rPr lang="nl-NL" sz="4200" dirty="0"/>
              <a:t> </a:t>
            </a:r>
            <a:r>
              <a:rPr lang="nl-NL" sz="4200" dirty="0" err="1"/>
              <a:t>neurology</a:t>
            </a:r>
            <a:r>
              <a:rPr lang="nl-NL" sz="4200" dirty="0"/>
              <a:t> help?</a:t>
            </a:r>
            <a:endParaRPr lang="en-GB" sz="4200" dirty="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89DF905-DC81-DA7E-6DEC-146A4DAB64F6}"/>
              </a:ext>
            </a:extLst>
          </p:cNvPr>
          <p:cNvSpPr>
            <a:spLocks noGrp="1"/>
          </p:cNvSpPr>
          <p:nvPr>
            <p:ph idx="1"/>
          </p:nvPr>
        </p:nvSpPr>
        <p:spPr>
          <a:xfrm>
            <a:off x="640080" y="2872899"/>
            <a:ext cx="4857078" cy="3800068"/>
          </a:xfrm>
        </p:spPr>
        <p:txBody>
          <a:bodyPr>
            <a:noAutofit/>
          </a:bodyPr>
          <a:lstStyle/>
          <a:p>
            <a:r>
              <a:rPr lang="nl-NL" dirty="0"/>
              <a:t>Are we </a:t>
            </a:r>
            <a:r>
              <a:rPr lang="nl-NL" dirty="0" err="1"/>
              <a:t>using</a:t>
            </a:r>
            <a:r>
              <a:rPr lang="nl-NL" dirty="0"/>
              <a:t> sensors of </a:t>
            </a:r>
            <a:r>
              <a:rPr lang="nl-NL" dirty="0" err="1"/>
              <a:t>the</a:t>
            </a:r>
            <a:r>
              <a:rPr lang="nl-NL" dirty="0"/>
              <a:t> body?</a:t>
            </a:r>
          </a:p>
          <a:p>
            <a:r>
              <a:rPr lang="nl-NL" dirty="0"/>
              <a:t>Do </a:t>
            </a:r>
            <a:r>
              <a:rPr lang="nl-NL" dirty="0" err="1"/>
              <a:t>those</a:t>
            </a:r>
            <a:r>
              <a:rPr lang="nl-NL" dirty="0"/>
              <a:t> sensors have </a:t>
            </a:r>
            <a:r>
              <a:rPr lang="nl-NL" dirty="0" err="1"/>
              <a:t>an</a:t>
            </a:r>
            <a:r>
              <a:rPr lang="nl-NL" dirty="0"/>
              <a:t> effect in </a:t>
            </a:r>
            <a:r>
              <a:rPr lang="nl-NL" dirty="0" err="1"/>
              <a:t>the</a:t>
            </a:r>
            <a:r>
              <a:rPr lang="nl-NL" dirty="0"/>
              <a:t> </a:t>
            </a:r>
            <a:r>
              <a:rPr lang="nl-NL" dirty="0" err="1"/>
              <a:t>brain</a:t>
            </a:r>
            <a:r>
              <a:rPr lang="nl-NL" dirty="0"/>
              <a:t>?</a:t>
            </a:r>
          </a:p>
          <a:p>
            <a:r>
              <a:rPr lang="nl-NL" dirty="0"/>
              <a:t>Does </a:t>
            </a:r>
            <a:r>
              <a:rPr lang="nl-NL" dirty="0" err="1"/>
              <a:t>this</a:t>
            </a:r>
            <a:r>
              <a:rPr lang="nl-NL" dirty="0"/>
              <a:t> effect alter </a:t>
            </a:r>
            <a:r>
              <a:rPr lang="nl-NL" dirty="0" err="1"/>
              <a:t>brain</a:t>
            </a:r>
            <a:r>
              <a:rPr lang="nl-NL" dirty="0"/>
              <a:t> output (i.e. </a:t>
            </a:r>
            <a:r>
              <a:rPr lang="nl-NL" dirty="0" err="1"/>
              <a:t>movement</a:t>
            </a:r>
            <a:r>
              <a:rPr lang="nl-NL" dirty="0"/>
              <a:t>)</a:t>
            </a:r>
          </a:p>
          <a:p>
            <a:r>
              <a:rPr lang="nl-NL" sz="2800" dirty="0" err="1"/>
              <a:t>Can</a:t>
            </a:r>
            <a:r>
              <a:rPr lang="nl-NL" sz="2800" dirty="0"/>
              <a:t> a </a:t>
            </a:r>
            <a:r>
              <a:rPr lang="nl-NL" sz="2800" dirty="0" err="1"/>
              <a:t>muscle</a:t>
            </a:r>
            <a:r>
              <a:rPr lang="nl-NL" sz="2800" dirty="0"/>
              <a:t> </a:t>
            </a:r>
            <a:r>
              <a:rPr lang="nl-NL" sz="2800" dirty="0" err="1"/>
              <a:t>work</a:t>
            </a:r>
            <a:r>
              <a:rPr lang="nl-NL" sz="2800" dirty="0"/>
              <a:t> on </a:t>
            </a:r>
            <a:r>
              <a:rPr lang="nl-NL" sz="2800" dirty="0" err="1"/>
              <a:t>its</a:t>
            </a:r>
            <a:r>
              <a:rPr lang="nl-NL" sz="2800" dirty="0"/>
              <a:t> </a:t>
            </a:r>
            <a:r>
              <a:rPr lang="nl-NL" sz="2800" dirty="0" err="1"/>
              <a:t>own</a:t>
            </a:r>
            <a:r>
              <a:rPr lang="nl-NL" sz="2800" dirty="0"/>
              <a:t>?</a:t>
            </a:r>
            <a:endParaRPr lang="en-GB" sz="2800" dirty="0"/>
          </a:p>
        </p:txBody>
      </p:sp>
      <p:pic>
        <p:nvPicPr>
          <p:cNvPr id="5" name="Picture 4" descr="Digital art of brain">
            <a:extLst>
              <a:ext uri="{FF2B5EF4-FFF2-40B4-BE49-F238E27FC236}">
                <a16:creationId xmlns:a16="http://schemas.microsoft.com/office/drawing/2014/main" id="{8EC246AB-70F9-ACED-5DD4-0BE14E066639}"/>
              </a:ext>
            </a:extLst>
          </p:cNvPr>
          <p:cNvPicPr>
            <a:picLocks noChangeAspect="1"/>
          </p:cNvPicPr>
          <p:nvPr/>
        </p:nvPicPr>
        <p:blipFill>
          <a:blip r:embed="rId2"/>
          <a:srcRect l="26136" r="17444"/>
          <a:stretch/>
        </p:blipFill>
        <p:spPr>
          <a:xfrm>
            <a:off x="575276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1602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6DD83-5D5A-1C77-6B16-AFFB09FC9EE0}"/>
              </a:ext>
            </a:extLst>
          </p:cNvPr>
          <p:cNvSpPr>
            <a:spLocks noGrp="1"/>
          </p:cNvSpPr>
          <p:nvPr>
            <p:ph type="title"/>
          </p:nvPr>
        </p:nvSpPr>
        <p:spPr>
          <a:xfrm>
            <a:off x="1618635" y="581434"/>
            <a:ext cx="8954729" cy="1325563"/>
          </a:xfrm>
        </p:spPr>
        <p:txBody>
          <a:bodyPr/>
          <a:lstStyle/>
          <a:p>
            <a:r>
              <a:rPr lang="nl-NL" dirty="0" err="1"/>
              <a:t>Functional</a:t>
            </a:r>
            <a:r>
              <a:rPr lang="nl-NL" dirty="0"/>
              <a:t> </a:t>
            </a:r>
            <a:r>
              <a:rPr lang="nl-NL" dirty="0" err="1"/>
              <a:t>Neurology</a:t>
            </a:r>
            <a:r>
              <a:rPr lang="nl-NL" dirty="0"/>
              <a:t> – </a:t>
            </a:r>
            <a:r>
              <a:rPr lang="nl-NL" dirty="0" err="1"/>
              <a:t>the</a:t>
            </a:r>
            <a:r>
              <a:rPr lang="nl-NL" dirty="0"/>
              <a:t> </a:t>
            </a:r>
            <a:r>
              <a:rPr lang="nl-NL" dirty="0" err="1"/>
              <a:t>very</a:t>
            </a:r>
            <a:r>
              <a:rPr lang="nl-NL" dirty="0"/>
              <a:t> basics</a:t>
            </a:r>
          </a:p>
        </p:txBody>
      </p:sp>
      <p:sp>
        <p:nvSpPr>
          <p:cNvPr id="3" name="Tijdelijke aanduiding voor inhoud 2">
            <a:extLst>
              <a:ext uri="{FF2B5EF4-FFF2-40B4-BE49-F238E27FC236}">
                <a16:creationId xmlns:a16="http://schemas.microsoft.com/office/drawing/2014/main" id="{B82FACF6-45A8-9FC3-4875-B68134DF7E8B}"/>
              </a:ext>
            </a:extLst>
          </p:cNvPr>
          <p:cNvSpPr>
            <a:spLocks noGrp="1"/>
          </p:cNvSpPr>
          <p:nvPr>
            <p:ph idx="1"/>
          </p:nvPr>
        </p:nvSpPr>
        <p:spPr>
          <a:xfrm>
            <a:off x="718930" y="2779782"/>
            <a:ext cx="5117665" cy="2497897"/>
          </a:xfrm>
        </p:spPr>
        <p:txBody>
          <a:bodyPr/>
          <a:lstStyle/>
          <a:p>
            <a:r>
              <a:rPr lang="nl-NL" dirty="0"/>
              <a:t>Neuron </a:t>
            </a:r>
            <a:r>
              <a:rPr lang="nl-NL" dirty="0" err="1"/>
              <a:t>theory</a:t>
            </a:r>
            <a:endParaRPr lang="nl-NL" dirty="0"/>
          </a:p>
          <a:p>
            <a:r>
              <a:rPr lang="nl-NL" dirty="0"/>
              <a:t>Central </a:t>
            </a:r>
            <a:r>
              <a:rPr lang="nl-NL" dirty="0" err="1"/>
              <a:t>integrative</a:t>
            </a:r>
            <a:r>
              <a:rPr lang="nl-NL" dirty="0"/>
              <a:t> state</a:t>
            </a:r>
          </a:p>
          <a:p>
            <a:r>
              <a:rPr lang="nl-NL" dirty="0" err="1"/>
              <a:t>Summation</a:t>
            </a:r>
            <a:endParaRPr lang="nl-NL" dirty="0"/>
          </a:p>
          <a:p>
            <a:r>
              <a:rPr lang="nl-NL" dirty="0" err="1"/>
              <a:t>Metabolic</a:t>
            </a:r>
            <a:r>
              <a:rPr lang="nl-NL" dirty="0"/>
              <a:t> </a:t>
            </a:r>
            <a:r>
              <a:rPr lang="nl-NL" dirty="0" err="1"/>
              <a:t>capacity</a:t>
            </a:r>
            <a:endParaRPr lang="nl-NL" dirty="0"/>
          </a:p>
          <a:p>
            <a:pPr marL="0" indent="0">
              <a:buNone/>
            </a:pPr>
            <a:endParaRPr lang="nl-NL" dirty="0"/>
          </a:p>
        </p:txBody>
      </p:sp>
      <p:pic>
        <p:nvPicPr>
          <p:cNvPr id="4" name="Afbeelding 3">
            <a:extLst>
              <a:ext uri="{FF2B5EF4-FFF2-40B4-BE49-F238E27FC236}">
                <a16:creationId xmlns:a16="http://schemas.microsoft.com/office/drawing/2014/main" id="{4680FF3E-7130-6C62-31DB-A4F8AF22D8FC}"/>
              </a:ext>
            </a:extLst>
          </p:cNvPr>
          <p:cNvPicPr>
            <a:picLocks noChangeAspect="1"/>
          </p:cNvPicPr>
          <p:nvPr/>
        </p:nvPicPr>
        <p:blipFill>
          <a:blip r:embed="rId2"/>
          <a:stretch>
            <a:fillRect/>
          </a:stretch>
        </p:blipFill>
        <p:spPr>
          <a:xfrm>
            <a:off x="8927951" y="2615438"/>
            <a:ext cx="2854362" cy="3879337"/>
          </a:xfrm>
          <a:prstGeom prst="rect">
            <a:avLst/>
          </a:prstGeom>
        </p:spPr>
      </p:pic>
      <p:sp>
        <p:nvSpPr>
          <p:cNvPr id="6" name="Tekstvak 5">
            <a:extLst>
              <a:ext uri="{FF2B5EF4-FFF2-40B4-BE49-F238E27FC236}">
                <a16:creationId xmlns:a16="http://schemas.microsoft.com/office/drawing/2014/main" id="{3505114F-7330-55FA-7902-B10CB3E4F2BE}"/>
              </a:ext>
            </a:extLst>
          </p:cNvPr>
          <p:cNvSpPr txBox="1"/>
          <p:nvPr/>
        </p:nvSpPr>
        <p:spPr>
          <a:xfrm>
            <a:off x="9039113" y="2246106"/>
            <a:ext cx="2743200" cy="369332"/>
          </a:xfrm>
          <a:prstGeom prst="rect">
            <a:avLst/>
          </a:prstGeom>
          <a:noFill/>
        </p:spPr>
        <p:txBody>
          <a:bodyPr wrap="square">
            <a:spAutoFit/>
          </a:bodyPr>
          <a:lstStyle/>
          <a:p>
            <a:r>
              <a:rPr lang="en-GB" b="1" dirty="0"/>
              <a:t>Santiago Ramón y </a:t>
            </a:r>
            <a:r>
              <a:rPr lang="en-GB" b="1" dirty="0" err="1"/>
              <a:t>Cajal</a:t>
            </a:r>
            <a:endParaRPr lang="en-GB" b="1" dirty="0"/>
          </a:p>
        </p:txBody>
      </p:sp>
    </p:spTree>
    <p:extLst>
      <p:ext uri="{BB962C8B-B14F-4D97-AF65-F5344CB8AC3E}">
        <p14:creationId xmlns:p14="http://schemas.microsoft.com/office/powerpoint/2010/main" val="1872716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nerve cell">
            <a:extLst>
              <a:ext uri="{FF2B5EF4-FFF2-40B4-BE49-F238E27FC236}">
                <a16:creationId xmlns:a16="http://schemas.microsoft.com/office/drawing/2014/main" id="{7601F378-908B-4819-21BB-700CE0A3CF6F}"/>
              </a:ext>
            </a:extLst>
          </p:cNvPr>
          <p:cNvPicPr>
            <a:picLocks noChangeAspect="1"/>
          </p:cNvPicPr>
          <p:nvPr/>
        </p:nvPicPr>
        <p:blipFill rotWithShape="1">
          <a:blip r:embed="rId2"/>
          <a:srcRect l="9091" t="26978" b="4840"/>
          <a:stretch/>
        </p:blipFill>
        <p:spPr>
          <a:xfrm>
            <a:off x="2420921" y="808706"/>
            <a:ext cx="7192840" cy="4045973"/>
          </a:xfrm>
          <a:prstGeom prst="rect">
            <a:avLst/>
          </a:prstGeom>
        </p:spPr>
      </p:pic>
      <p:sp>
        <p:nvSpPr>
          <p:cNvPr id="2" name="Titel 1">
            <a:extLst>
              <a:ext uri="{FF2B5EF4-FFF2-40B4-BE49-F238E27FC236}">
                <a16:creationId xmlns:a16="http://schemas.microsoft.com/office/drawing/2014/main" id="{2D487C77-8694-6545-2D32-3AE98BB487DE}"/>
              </a:ext>
            </a:extLst>
          </p:cNvPr>
          <p:cNvSpPr>
            <a:spLocks noGrp="1"/>
          </p:cNvSpPr>
          <p:nvPr>
            <p:ph type="title"/>
          </p:nvPr>
        </p:nvSpPr>
        <p:spPr>
          <a:xfrm>
            <a:off x="2499580" y="5575866"/>
            <a:ext cx="7192840" cy="1163166"/>
          </a:xfrm>
        </p:spPr>
        <p:txBody>
          <a:bodyPr vert="horz" lIns="91440" tIns="45720" rIns="91440" bIns="45720" rtlCol="0" anchor="b">
            <a:normAutofit fontScale="90000"/>
          </a:bodyPr>
          <a:lstStyle/>
          <a:p>
            <a:pPr algn="ctr"/>
            <a:r>
              <a:rPr lang="en-US" sz="4000" b="1" dirty="0">
                <a:latin typeface="+mn-lt"/>
              </a:rPr>
              <a:t>Neuron theory</a:t>
            </a:r>
            <a:br>
              <a:rPr lang="en-US" sz="4000" b="1" dirty="0">
                <a:latin typeface="+mn-lt"/>
              </a:rPr>
            </a:br>
            <a:br>
              <a:rPr lang="en-US" sz="4000" dirty="0">
                <a:latin typeface="+mn-lt"/>
              </a:rPr>
            </a:br>
            <a:r>
              <a:rPr lang="en-US" sz="4000" dirty="0">
                <a:latin typeface="+mn-lt"/>
              </a:rPr>
              <a:t>The basics of Functional Neurology</a:t>
            </a:r>
          </a:p>
        </p:txBody>
      </p:sp>
    </p:spTree>
    <p:extLst>
      <p:ext uri="{BB962C8B-B14F-4D97-AF65-F5344CB8AC3E}">
        <p14:creationId xmlns:p14="http://schemas.microsoft.com/office/powerpoint/2010/main" val="38212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93caa9a-8ca7-4397-b515-51477bc357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46F47178B3844C9E1782F479509A2C" ma:contentTypeVersion="15" ma:contentTypeDescription="Create a new document." ma:contentTypeScope="" ma:versionID="caa4ec8279db01d24a342b96dd0f4734">
  <xsd:schema xmlns:xsd="http://www.w3.org/2001/XMLSchema" xmlns:xs="http://www.w3.org/2001/XMLSchema" xmlns:p="http://schemas.microsoft.com/office/2006/metadata/properties" xmlns:ns3="c93caa9a-8ca7-4397-b515-51477bc357b8" targetNamespace="http://schemas.microsoft.com/office/2006/metadata/properties" ma:root="true" ma:fieldsID="3bd92b976d9584339c35c5982884536d" ns3:_="">
    <xsd:import namespace="c93caa9a-8ca7-4397-b515-51477bc357b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3caa9a-8ca7-4397-b515-51477bc357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78CAF-B048-44FE-9153-6DC07791EB92}">
  <ds:schemaRefs>
    <ds:schemaRef ds:uri="c93caa9a-8ca7-4397-b515-51477bc357b8"/>
    <ds:schemaRef ds:uri="http://purl.org/dc/terms/"/>
    <ds:schemaRef ds:uri="http://purl.org/dc/dcmitype/"/>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DF2B1C5-A8F6-46DC-B459-DC390258A6DB}">
  <ds:schemaRefs>
    <ds:schemaRef ds:uri="http://schemas.microsoft.com/sharepoint/v3/contenttype/forms"/>
  </ds:schemaRefs>
</ds:datastoreItem>
</file>

<file path=customXml/itemProps3.xml><?xml version="1.0" encoding="utf-8"?>
<ds:datastoreItem xmlns:ds="http://schemas.openxmlformats.org/officeDocument/2006/customXml" ds:itemID="{208986DE-0092-408E-B21A-4208C339DF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3caa9a-8ca7-4397-b515-51477bc357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13922</TotalTime>
  <Words>3372</Words>
  <Application>Microsoft Office PowerPoint</Application>
  <PresentationFormat>Breedbeeld</PresentationFormat>
  <Paragraphs>486</Paragraphs>
  <Slides>59</Slides>
  <Notes>27</Notes>
  <HiddenSlides>0</HiddenSlides>
  <MMClips>0</MMClips>
  <ScaleCrop>false</ScaleCrop>
  <HeadingPairs>
    <vt:vector size="6" baseType="variant">
      <vt:variant>
        <vt:lpstr>Gebruikte lettertypen</vt:lpstr>
      </vt:variant>
      <vt:variant>
        <vt:i4>15</vt:i4>
      </vt:variant>
      <vt:variant>
        <vt:lpstr>Thema</vt:lpstr>
      </vt:variant>
      <vt:variant>
        <vt:i4>1</vt:i4>
      </vt:variant>
      <vt:variant>
        <vt:lpstr>Diatitels</vt:lpstr>
      </vt:variant>
      <vt:variant>
        <vt:i4>59</vt:i4>
      </vt:variant>
    </vt:vector>
  </HeadingPairs>
  <TitlesOfParts>
    <vt:vector size="75" baseType="lpstr">
      <vt:lpstr>Aptos</vt:lpstr>
      <vt:lpstr>Aptos </vt:lpstr>
      <vt:lpstr>Aptos  </vt:lpstr>
      <vt:lpstr>Aptos Display</vt:lpstr>
      <vt:lpstr>Arial</vt:lpstr>
      <vt:lpstr>BlinkMacSystemFont</vt:lpstr>
      <vt:lpstr>Calibri</vt:lpstr>
      <vt:lpstr>mayo-sans</vt:lpstr>
      <vt:lpstr>MuseoSans</vt:lpstr>
      <vt:lpstr>Roboto</vt:lpstr>
      <vt:lpstr>STIX-Regular</vt:lpstr>
      <vt:lpstr>Times</vt:lpstr>
      <vt:lpstr>Titillium Web</vt:lpstr>
      <vt:lpstr>URWPalladioL-Roma</vt:lpstr>
      <vt:lpstr>Wingdings</vt:lpstr>
      <vt:lpstr>Kantoorthema</vt:lpstr>
      <vt:lpstr>The forgotten sixth sense and it’s role in Functional Neurology and neurorehabilitation</vt:lpstr>
      <vt:lpstr>PowerPoint-presentatie</vt:lpstr>
      <vt:lpstr>Chiropractic &amp; Functional Neurology</vt:lpstr>
      <vt:lpstr>Case </vt:lpstr>
      <vt:lpstr>Content</vt:lpstr>
      <vt:lpstr>What is Functional Neurology</vt:lpstr>
      <vt:lpstr>How can functional neurology help?</vt:lpstr>
      <vt:lpstr>Functional Neurology – the very basics</vt:lpstr>
      <vt:lpstr>Neuron theory  The basics of Functional Neurology</vt:lpstr>
      <vt:lpstr>Neuron theory</vt:lpstr>
      <vt:lpstr>…Stimulus</vt:lpstr>
      <vt:lpstr>…Stimulus creates;</vt:lpstr>
      <vt:lpstr>Central integrative state (CIS) of a neuron</vt:lpstr>
      <vt:lpstr>CIS = Summation </vt:lpstr>
      <vt:lpstr>CIS of a functional unit</vt:lpstr>
      <vt:lpstr>Metabolic capacity</vt:lpstr>
      <vt:lpstr>Metabolic capacity: limitations in recovery</vt:lpstr>
      <vt:lpstr>Back to the case</vt:lpstr>
      <vt:lpstr>Vestibular system </vt:lpstr>
      <vt:lpstr> Basics of Vestibular System</vt:lpstr>
      <vt:lpstr>Basics of Vestibular System</vt:lpstr>
      <vt:lpstr>Basics of Vestibular System</vt:lpstr>
      <vt:lpstr>Basics of Vestibular System</vt:lpstr>
      <vt:lpstr>Basics of Vestibular System</vt:lpstr>
      <vt:lpstr>The Vestibular nuclei - input</vt:lpstr>
      <vt:lpstr>Vestibular Based Reflexes</vt:lpstr>
      <vt:lpstr>VOR: Gaze stability</vt:lpstr>
      <vt:lpstr>VSR: Postural stability</vt:lpstr>
      <vt:lpstr>VSR: Head stability</vt:lpstr>
      <vt:lpstr>VSR[2]: autonomic stability</vt:lpstr>
      <vt:lpstr>PowerPoint-presentatie</vt:lpstr>
      <vt:lpstr>   </vt:lpstr>
      <vt:lpstr>Vestibular Based dysfunctions</vt:lpstr>
      <vt:lpstr>Vestibular System: influences beyond balance</vt:lpstr>
      <vt:lpstr>PowerPoint-presentatie</vt:lpstr>
      <vt:lpstr>Vestibulo-autonomic relations</vt:lpstr>
      <vt:lpstr>Orthostatic dysfunction and the otoliths</vt:lpstr>
      <vt:lpstr>Vestibular dysfunction and orthostatic problems</vt:lpstr>
      <vt:lpstr>Vestibular dysfunction and cognition</vt:lpstr>
      <vt:lpstr>Vestibular dysfunction and cognition</vt:lpstr>
      <vt:lpstr>Vestibular dysfunction and cognition</vt:lpstr>
      <vt:lpstr>Vestibular dysfunction and cognition</vt:lpstr>
      <vt:lpstr>Vestibular Influences: Balancing the Brain</vt:lpstr>
      <vt:lpstr>Vestibular dysfunction – long term effects? </vt:lpstr>
      <vt:lpstr>Vestibular dysfunction - neurodevelopment</vt:lpstr>
      <vt:lpstr>Vestibular dysfunction and neurodevelopment</vt:lpstr>
      <vt:lpstr>Vestibular dysfunction - in psychiatry?  </vt:lpstr>
      <vt:lpstr>And of course: concussion</vt:lpstr>
      <vt:lpstr>Use cognitive outcomes measures as well</vt:lpstr>
      <vt:lpstr>Final remarks</vt:lpstr>
      <vt:lpstr>Practicum – Vestibular related testing and interventions</vt:lpstr>
      <vt:lpstr>Oculomotor testing</vt:lpstr>
      <vt:lpstr>Balance </vt:lpstr>
      <vt:lpstr>Multisensory testing</vt:lpstr>
      <vt:lpstr>Treatment and training</vt:lpstr>
      <vt:lpstr>Positional testing &amp; treatment</vt:lpstr>
      <vt:lpstr>Join us in Amsterdam!</vt:lpstr>
      <vt:lpstr>Basic terms and concepts</vt:lpstr>
      <vt:lpstr>Benign Paroxysmal Postional Vertigo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Igor Dijkers</dc:creator>
  <cp:lastModifiedBy>Thomas van den Hof</cp:lastModifiedBy>
  <cp:revision>12</cp:revision>
  <dcterms:created xsi:type="dcterms:W3CDTF">2024-04-06T10:32:19Z</dcterms:created>
  <dcterms:modified xsi:type="dcterms:W3CDTF">2024-10-16T06:49:11Z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0x0101005346F47178B3844C9E1782F479509A2C</vt:lpwstr>
  </property>
</Properties>
</file>